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sc.nl/actueel/nieuws/2024/juni/10/aanhoudende-statelijke-cyberspionagecampagne-via-kwetsbare-edge-devic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7-022-01179-8"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cussecurity.com/resource/blog/ivanti-cve-2023-46805-and-cve-2024-21887-zero-day-vulnerabiliti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national-security/2024/04/02/microsoft-cyber-china-hack-report/"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a.defense.gov/2024/Mar/07/2003407863/-1/-1/0/CSI-CloudTop10-Shared-Responsibility-Model.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red.com/story/oldsmar-florida-water-utility-hac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rthub.eu/articles/posts/cyber-security-pre-war-reality-check/"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gconnect.nl/maatschappij/security/nis2-komt-pas-over-een-jaar-of-net-meer-in-nederlandse-wet"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09ef68325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09ef68325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ca452ef4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bca452ef4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Waarom moet JOOST dit doen?? Waarom is er zoveel stuk?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ca452ef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bca452ef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Ze zeggen het beleefd, maar hier staat “je firewalls en VPN machines worden steeds gehacked”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bca452ef4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bca452ef4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Heel vreemd is hoe organisaties stug spullen blijven kopen die bekend lek zijn. Zie ook de slide over “de kloof” - er worden hier beslissingen genomen door mensen die niet ‘s nachts uit bed gebeld worden als ze gehacked zijn.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52c47e817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e52c47e81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https://www.ncsc.nl/actueel/nieuws/2024/juni/10/aanhoudende-statelijke-cyberspionagecampagne-via-kwetsbare-edge-devices</a:t>
            </a:r>
            <a:r>
              <a:rPr lang="en"/>
              <a:t> - lees deze pagina goed, want er staat een diepe waarheid: ga er vanuit dat je al gehacked bent. Want meestal is dat ook zo. Maar tegelijk, als je een directie van een grote club vraagt hoe het zit met de security, dan is ‘ie heel zeker dat het allemaal snor zit. Wederom de kloof.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9ef683256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09ef683256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9ef683256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9ef683256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52c47e817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52c47e817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ca452ef4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bca452ef4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Het houdt niet op.</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ca452ef4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bca452ef4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bc76250b64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bc76250b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I have done - only interesting to put my (strong) claims on later pages in context.  I failed in my studies of physics, launched an unsuccessful startup (PowerDNS), and when that did not go well joined Dutch intelligence &amp; security agency AIVD. From there I went on to develop software for police and intelligence agencies, while PowerDNS went on. After Fox-IT I did DNA research in Delft again, and then focused on PowerDNS again. After that, I became a regulator of Dutch intelligence services for 2 years. During this time I managed to get my DNA paper published in Nat. Scientific Data. </a:t>
            </a:r>
            <a:r>
              <a:rPr lang="en" u="sng">
                <a:solidFill>
                  <a:schemeClr val="hlink"/>
                </a:solidFill>
                <a:hlinkClick r:id="rId2"/>
              </a:rPr>
              <a:t>https://www.nature.com/articles/s41597-022-01179-8</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ca452ef4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bca452ef4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Helpdesksoftware, te hacken door een enkele “/” toe te voegen aan het einde van de URL-bar. En dit is geen uitzondering, veel hacks zijn helemaal niet ingewikkeld. We hebben het nog niet voor elkaar.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ca452ef4c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bca452ef4c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GitLab is waar belangrijke bedrijven en overheden broncode en data opslaan. Hier, de ‘forgot your password’ knop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ca452ef4c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ca452ef4c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 een aanvaller een extra regeltje aan dit formulier met een tweede email adres toevoegt, dan blijkt GitLab het *eerste* email adres te checken of je wel de systeembeheerder bent, EN DAARNA EEN RESET PASSWORD LINK TE STUREN NAAR HET TWEEDE EMAIL ADRES. Van de aanvaller dus.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ca452ef4c_1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ca452ef4c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https://www.picussecurity.com/resource/blog/ivanti-cve-2023-46805-and-cve-2024-21887-zero-day-vulnerabilities</a:t>
            </a:r>
            <a:r>
              <a:rPr lang="en"/>
              <a:t> - su-per geavanceerde hacks!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bca452ef4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bca452ef4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Email scanner die checkt of je Excel sheet wel veilig is.. DOOR HEM UIT TE VOEREN.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52c47e817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e52c47e817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Overheden vertrouwden op WebEx, die bleek z’n security af te laten hangen van een 7-cijferige code. Als je duizenden meetings houdt is het niet lastig om een 7-cijferige code te gokken/scannen.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ca452ef4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ca452ef4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bug van de eeuw. De headline vertelt het verhaal.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09ef68325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09ef68325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https://www.horizon3.ai/attack-research/palo-alto-expedition-from-n-day-to-full-compromise/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830791b6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f830791b6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Het is dus allemaal vreselijk. En wie hebben we daarvoor de schuld gegeven? GEBRUIKERS! Want die klikken weleens op de verkeerde link. Maar we hebben daarmee geaccepteerd dat software ZO LEK is dat als je op 1 verkeerd knopje drukt iedereen gehacked is. Dit accepteren we niet van auto’s of andere dingen. Als je auto ontploft als je de radio bedient in de derde versnelling worden we niet boos op de bestuurder maar op de fabrikant van de auto. Met software hebben we het decennia omgedraaid en dat kan echt niet meer. De anti-phishing training is een symptoom dat de arme gebruiker het maar op moet lossen.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9ef68325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09ef68325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9ef683256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09ef683256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ca452ef4c_1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ca452ef4c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ca452ef4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ca452ef4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Ow - bleek overigens niet te kloppen, ze weten niet hoe ze gehacked zijn.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bca452ef4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bca452ef4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Boel woorden dat het wel meeviel.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52c47e817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52c47e817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https://www.washingtonpost.com/national-security/2024/04/02/microsoft-cyber-china-hack-report/</a:t>
            </a:r>
            <a:r>
              <a:rPr lang="en"/>
              <a:t> - de Microsoft cloud zit vol met Chinese hackers, en ze krijgen die er niet uit. Het viel niet mee.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52c47e817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e52c47e817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bca452ef4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bca452ef4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 eh stuur alles maar naar de cloud dan, daar zit het kennelijk goed.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f830791b6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f830791b6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https://media.defense.gov/2024/Mar/07/2003407863/-1/-1/0/CSI-CloudTop10-Shared-Responsibility-Model.PDF</a:t>
            </a:r>
            <a:r>
              <a:rPr lang="en"/>
              <a:t> - zeer de moeite waard. Als je je software in de cloud draait kan die nog steeds gehacked worden. Maar de aanname is juist vaak dat “het in de cloud veilig is”. Maar dat is de belofte niet. Je huurt een computer, geen beveiligingsbedrijf.</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f830791b6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f830791b6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9ef683256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9ef683256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https://berthub.eu/articles/posts/niks-te-verbergen-wel-steeds-meer-uit-te-leggen/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ca452ef4c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bca452ef4c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https://www.wired.com/story/oldsmar-florida-water-utility-hack/</a:t>
            </a:r>
            <a:r>
              <a:rPr lang="en"/>
              <a:t> - dit was dus Echt Eng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09ef683256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09ef683256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 toetsingscommissie inzet bevoegdheden operereert als een soort mini-rechtbank, met ook twee (voormalige) rechters als leden. Was voor mij een geweldige ervaring om in een geheel nieuwe wereld terecht te komen, vol nieuwe gebruiken. Als techneut is het ook leuk om dingen met wetten te doen. Zijn ook stelsels van regels, maar toch werken ze heel anders.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ca452ef4c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bca452ef4c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je sluit je waterleiding niet aan op het internet? Kennelijk moet het gewoon… Dus dan maar adviezen hoe het veilig kan.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bca452ef4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bca452ef4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Twee dagen uit de lucht na hacks door Rusland. In Nederland zijn we hier niet resistent tegen omdat we onze eigen telecommunicatiesector uitbesteed hebben.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9ef68325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09ef68325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https://berthub.eu/articles/posts/cyber-security-pre-war-reality-check/</a:t>
            </a:r>
            <a:r>
              <a:rPr lang="en"/>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9ef683256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9ef683256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e96f653f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de96f653f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09ef683256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09ef683256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https://berthub.eu/articles/posts/cybersecurity-is-like-food-safety/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830791b6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f830791b6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Dit zijn de wapens die we nu inzetten om ‘cybersecure’ te worden. Nieman had ooit van de NIS1 gehoord omdat we het gewoon niet gedaan hebben. Daarom nu NIS2 “the return of Brussels”.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09ef68325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09ef68325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09ef68325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09ef68325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09ef683256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09ef68325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09ef683256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09ef683256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09ef68325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09ef68325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09ef68325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09ef68325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09ef683256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09ef683256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e52c47e817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e52c47e81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NIS2/ Cyberbeveiligingswet biedt een beetje hoop</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52c47e817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e52c47e817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https://www.agconnect.nl/maatschappij/security/nis2-komt-pas-over-een-jaar-of-net-meer-in-nederlandse-wet</a:t>
            </a:r>
            <a:r>
              <a:rPr lang="en"/>
              <a:t> - maar we geloven er nog steeds niet echt in. Kan ook best in 2026.</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09ef683256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09ef683256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 je alleen maar dit zou weten te bereiken ben je al heel goed bezig.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f830791b6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f830791b6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09ef683256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09ef683256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09ef683256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09ef683256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9ef68325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9ef68325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9ef68325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9ef6832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9ef68325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09ef68325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8.png"/><Relationship Id="rId13" Type="http://schemas.openxmlformats.org/officeDocument/2006/relationships/image" Target="../media/image25.png"/><Relationship Id="rId12"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1" Type="http://schemas.openxmlformats.org/officeDocument/2006/relationships/hyperlink" Target="https://www.horizon3.ai/category/attack-research/disclosures/" TargetMode="External"/><Relationship Id="rId10" Type="http://schemas.openxmlformats.org/officeDocument/2006/relationships/hyperlink" Target="https://www.horizon3.ai/category/attack-research/disclosures/" TargetMode="External"/><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hyperlink" Target="https://www.horizon3.ai/author/zhanley/" TargetMode="External"/><Relationship Id="rId9" Type="http://schemas.openxmlformats.org/officeDocument/2006/relationships/hyperlink" Target="https://www.horizon3.ai/category/attack-research/" TargetMode="External"/><Relationship Id="rId5" Type="http://schemas.openxmlformats.org/officeDocument/2006/relationships/hyperlink" Target="https://www.horizon3.ai/author/zhanley/" TargetMode="External"/><Relationship Id="rId6" Type="http://schemas.openxmlformats.org/officeDocument/2006/relationships/hyperlink" Target="https://www.horizon3.ai/category/attack-research/attack-blogs/" TargetMode="External"/><Relationship Id="rId7" Type="http://schemas.openxmlformats.org/officeDocument/2006/relationships/hyperlink" Target="https://www.horizon3.ai/category/attack-research/attack-blogs/" TargetMode="External"/><Relationship Id="rId8" Type="http://schemas.openxmlformats.org/officeDocument/2006/relationships/hyperlink" Target="https://www.horizon3.ai/category/attack-researc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emojipedia.org/clown-fac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image" Target="../media/image49.png"/><Relationship Id="rId5"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50.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5.png"/><Relationship Id="rId12" Type="http://schemas.openxmlformats.org/officeDocument/2006/relationships/image" Target="../media/image68.png"/><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57.png"/></Relationships>
</file>

<file path=ppt/slides/_rels/slide51.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5.png"/><Relationship Id="rId12" Type="http://schemas.openxmlformats.org/officeDocument/2006/relationships/image" Target="../media/image68.png"/><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73550"/>
            <a:ext cx="8520600" cy="97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The tremendously bad state of cybersecurity</a:t>
            </a:r>
            <a:endParaRPr sz="3080"/>
          </a:p>
          <a:p>
            <a:pPr indent="0" lvl="0" marL="0" rtl="0" algn="ctr">
              <a:spcBef>
                <a:spcPts val="0"/>
              </a:spcBef>
              <a:spcAft>
                <a:spcPts val="0"/>
              </a:spcAft>
              <a:buSzPts val="990"/>
              <a:buNone/>
            </a:pPr>
            <a:r>
              <a:rPr i="1" lang="en" sz="2080"/>
              <a:t>Who is hacking us, why, and how did this happen?</a:t>
            </a:r>
            <a:endParaRPr i="1" sz="2080"/>
          </a:p>
        </p:txBody>
      </p:sp>
      <p:sp>
        <p:nvSpPr>
          <p:cNvPr id="55" name="Google Shape;55;p13"/>
          <p:cNvSpPr txBox="1"/>
          <p:nvPr>
            <p:ph idx="1" type="subTitle"/>
          </p:nvPr>
        </p:nvSpPr>
        <p:spPr>
          <a:xfrm>
            <a:off x="311700" y="929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Bert Hubert</a:t>
            </a:r>
            <a:endParaRPr/>
          </a:p>
          <a:p>
            <a:pPr indent="0" lvl="0" marL="0" rtl="0" algn="ctr">
              <a:spcBef>
                <a:spcPts val="0"/>
              </a:spcBef>
              <a:spcAft>
                <a:spcPts val="0"/>
              </a:spcAft>
              <a:buNone/>
            </a:pPr>
            <a:r>
              <a:rPr lang="en"/>
              <a:t>bert@hubertnet.nl</a:t>
            </a:r>
            <a:endParaRPr/>
          </a:p>
        </p:txBody>
      </p:sp>
      <p:pic>
        <p:nvPicPr>
          <p:cNvPr id="56" name="Google Shape;56;p13"/>
          <p:cNvPicPr preferRelativeResize="0"/>
          <p:nvPr/>
        </p:nvPicPr>
        <p:blipFill>
          <a:blip r:embed="rId3">
            <a:alphaModFix/>
          </a:blip>
          <a:stretch>
            <a:fillRect/>
          </a:stretch>
        </p:blipFill>
        <p:spPr>
          <a:xfrm>
            <a:off x="2892562" y="1656100"/>
            <a:ext cx="3358876" cy="3358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152400" y="152400"/>
            <a:ext cx="5082417" cy="4838699"/>
          </a:xfrm>
          <a:prstGeom prst="rect">
            <a:avLst/>
          </a:prstGeom>
          <a:noFill/>
          <a:ln>
            <a:noFill/>
          </a:ln>
        </p:spPr>
      </p:pic>
      <p:sp>
        <p:nvSpPr>
          <p:cNvPr id="123" name="Google Shape;123;p22"/>
          <p:cNvSpPr txBox="1"/>
          <p:nvPr/>
        </p:nvSpPr>
        <p:spPr>
          <a:xfrm>
            <a:off x="5487725" y="317375"/>
            <a:ext cx="3629700" cy="503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One apparent target is information relating to lawful federal </a:t>
            </a:r>
            <a:r>
              <a:rPr b="1" lang="en" sz="2100" u="sng"/>
              <a:t>requests for wiretaps</a:t>
            </a:r>
            <a:r>
              <a:rPr lang="en" sz="2100"/>
              <a:t>, according to U.S. officials. “There is some indication [the lawful intercept system] was targeted,” the security official said. But the hackers’ access was broader and may have included more general internet traffic coursing through the providers’ systems, they said.</a:t>
            </a: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4067175" y="-76200"/>
            <a:ext cx="1009650" cy="581025"/>
          </a:xfrm>
          <a:prstGeom prst="rect">
            <a:avLst/>
          </a:prstGeom>
          <a:noFill/>
          <a:ln>
            <a:noFill/>
          </a:ln>
        </p:spPr>
      </p:pic>
      <p:pic>
        <p:nvPicPr>
          <p:cNvPr id="129" name="Google Shape;129;p23"/>
          <p:cNvPicPr preferRelativeResize="0"/>
          <p:nvPr/>
        </p:nvPicPr>
        <p:blipFill>
          <a:blip r:embed="rId4">
            <a:alphaModFix/>
          </a:blip>
          <a:stretch>
            <a:fillRect/>
          </a:stretch>
        </p:blipFill>
        <p:spPr>
          <a:xfrm>
            <a:off x="632425" y="657225"/>
            <a:ext cx="7879161" cy="4486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3076575" y="11550"/>
            <a:ext cx="2990850" cy="1190625"/>
          </a:xfrm>
          <a:prstGeom prst="rect">
            <a:avLst/>
          </a:prstGeom>
          <a:noFill/>
          <a:ln>
            <a:noFill/>
          </a:ln>
        </p:spPr>
      </p:pic>
      <p:pic>
        <p:nvPicPr>
          <p:cNvPr id="135" name="Google Shape;135;p24"/>
          <p:cNvPicPr preferRelativeResize="0"/>
          <p:nvPr/>
        </p:nvPicPr>
        <p:blipFill>
          <a:blip r:embed="rId4">
            <a:alphaModFix/>
          </a:blip>
          <a:stretch>
            <a:fillRect/>
          </a:stretch>
        </p:blipFill>
        <p:spPr>
          <a:xfrm>
            <a:off x="152400" y="1354575"/>
            <a:ext cx="8124825" cy="3609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1762175" y="0"/>
            <a:ext cx="5457825" cy="1952625"/>
          </a:xfrm>
          <a:prstGeom prst="rect">
            <a:avLst/>
          </a:prstGeom>
          <a:noFill/>
          <a:ln>
            <a:noFill/>
          </a:ln>
        </p:spPr>
      </p:pic>
      <p:pic>
        <p:nvPicPr>
          <p:cNvPr id="141" name="Google Shape;141;p25"/>
          <p:cNvPicPr preferRelativeResize="0"/>
          <p:nvPr/>
        </p:nvPicPr>
        <p:blipFill>
          <a:blip r:embed="rId4">
            <a:alphaModFix/>
          </a:blip>
          <a:stretch>
            <a:fillRect/>
          </a:stretch>
        </p:blipFill>
        <p:spPr>
          <a:xfrm>
            <a:off x="4067175" y="-76200"/>
            <a:ext cx="1009650" cy="581025"/>
          </a:xfrm>
          <a:prstGeom prst="rect">
            <a:avLst/>
          </a:prstGeom>
          <a:noFill/>
          <a:ln>
            <a:noFill/>
          </a:ln>
        </p:spPr>
      </p:pic>
      <p:pic>
        <p:nvPicPr>
          <p:cNvPr id="142" name="Google Shape;142;p25"/>
          <p:cNvPicPr preferRelativeResize="0"/>
          <p:nvPr/>
        </p:nvPicPr>
        <p:blipFill>
          <a:blip r:embed="rId5">
            <a:alphaModFix/>
          </a:blip>
          <a:stretch>
            <a:fillRect/>
          </a:stretch>
        </p:blipFill>
        <p:spPr>
          <a:xfrm>
            <a:off x="819400" y="1808800"/>
            <a:ext cx="7505193" cy="333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52400" y="152400"/>
            <a:ext cx="7804990" cy="4838699"/>
          </a:xfrm>
          <a:prstGeom prst="rect">
            <a:avLst/>
          </a:prstGeom>
          <a:noFill/>
          <a:ln>
            <a:noFill/>
          </a:ln>
        </p:spPr>
      </p:pic>
      <p:sp>
        <p:nvSpPr>
          <p:cNvPr id="148" name="Google Shape;148;p26"/>
          <p:cNvSpPr txBox="1"/>
          <p:nvPr/>
        </p:nvSpPr>
        <p:spPr>
          <a:xfrm>
            <a:off x="8245750" y="3552025"/>
            <a:ext cx="530400" cy="6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FF0000"/>
                </a:solidFill>
              </a:rPr>
              <a:t>!!</a:t>
            </a:r>
            <a:endParaRPr sz="39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7"/>
          <p:cNvPicPr preferRelativeResize="0"/>
          <p:nvPr/>
        </p:nvPicPr>
        <p:blipFill>
          <a:blip r:embed="rId3">
            <a:alphaModFix/>
          </a:blip>
          <a:stretch>
            <a:fillRect/>
          </a:stretch>
        </p:blipFill>
        <p:spPr>
          <a:xfrm>
            <a:off x="0" y="0"/>
            <a:ext cx="9116326" cy="3603699"/>
          </a:xfrm>
          <a:prstGeom prst="rect">
            <a:avLst/>
          </a:prstGeom>
          <a:noFill/>
          <a:ln>
            <a:noFill/>
          </a:ln>
        </p:spPr>
      </p:pic>
      <p:cxnSp>
        <p:nvCxnSpPr>
          <p:cNvPr id="154" name="Google Shape;154;p27"/>
          <p:cNvCxnSpPr/>
          <p:nvPr/>
        </p:nvCxnSpPr>
        <p:spPr>
          <a:xfrm flipH="1">
            <a:off x="3414675" y="2220575"/>
            <a:ext cx="740100" cy="826500"/>
          </a:xfrm>
          <a:prstGeom prst="straightConnector1">
            <a:avLst/>
          </a:prstGeom>
          <a:noFill/>
          <a:ln cap="flat" cmpd="sng" w="9525">
            <a:solidFill>
              <a:schemeClr val="dk2"/>
            </a:solidFill>
            <a:prstDash val="solid"/>
            <a:round/>
            <a:headEnd len="med" w="med" type="none"/>
            <a:tailEnd len="med" w="med" type="triangle"/>
          </a:ln>
        </p:spPr>
      </p:cxnSp>
      <p:sp>
        <p:nvSpPr>
          <p:cNvPr id="155" name="Google Shape;155;p27"/>
          <p:cNvSpPr txBox="1"/>
          <p:nvPr/>
        </p:nvSpPr>
        <p:spPr>
          <a:xfrm>
            <a:off x="4149375" y="1955825"/>
            <a:ext cx="311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118!</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8"/>
          <p:cNvPicPr preferRelativeResize="0"/>
          <p:nvPr/>
        </p:nvPicPr>
        <p:blipFill>
          <a:blip r:embed="rId3">
            <a:alphaModFix/>
          </a:blip>
          <a:stretch>
            <a:fillRect/>
          </a:stretch>
        </p:blipFill>
        <p:spPr>
          <a:xfrm>
            <a:off x="152400" y="152400"/>
            <a:ext cx="8839198" cy="39994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0" y="0"/>
            <a:ext cx="9144003" cy="45228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152400" y="1659475"/>
            <a:ext cx="8839202" cy="2813123"/>
          </a:xfrm>
          <a:prstGeom prst="rect">
            <a:avLst/>
          </a:prstGeom>
          <a:noFill/>
          <a:ln>
            <a:noFill/>
          </a:ln>
        </p:spPr>
      </p:pic>
      <p:pic>
        <p:nvPicPr>
          <p:cNvPr id="171" name="Google Shape;171;p30"/>
          <p:cNvPicPr preferRelativeResize="0"/>
          <p:nvPr/>
        </p:nvPicPr>
        <p:blipFill>
          <a:blip r:embed="rId4">
            <a:alphaModFix/>
          </a:blip>
          <a:stretch>
            <a:fillRect/>
          </a:stretch>
        </p:blipFill>
        <p:spPr>
          <a:xfrm>
            <a:off x="2881313" y="-16925"/>
            <a:ext cx="3381375" cy="1047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We see &gt;100 major fixes/week</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These issues had been there for years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Not anywhere near done, we get 100 new problems/week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350625" y="3745271"/>
            <a:ext cx="1735592" cy="232133"/>
          </a:xfrm>
          <a:prstGeom prst="rect">
            <a:avLst/>
          </a:prstGeom>
          <a:noFill/>
          <a:ln>
            <a:noFill/>
          </a:ln>
        </p:spPr>
      </p:pic>
      <p:pic>
        <p:nvPicPr>
          <p:cNvPr id="62" name="Google Shape;62;p14"/>
          <p:cNvPicPr preferRelativeResize="0"/>
          <p:nvPr/>
        </p:nvPicPr>
        <p:blipFill>
          <a:blip r:embed="rId4">
            <a:alphaModFix/>
          </a:blip>
          <a:stretch>
            <a:fillRect/>
          </a:stretch>
        </p:blipFill>
        <p:spPr>
          <a:xfrm>
            <a:off x="1840733" y="2761119"/>
            <a:ext cx="779302" cy="914829"/>
          </a:xfrm>
          <a:prstGeom prst="rect">
            <a:avLst/>
          </a:prstGeom>
          <a:noFill/>
          <a:ln>
            <a:noFill/>
          </a:ln>
        </p:spPr>
      </p:pic>
      <p:pic>
        <p:nvPicPr>
          <p:cNvPr id="63" name="Google Shape;63;p14"/>
          <p:cNvPicPr preferRelativeResize="0"/>
          <p:nvPr/>
        </p:nvPicPr>
        <p:blipFill>
          <a:blip r:embed="rId5">
            <a:alphaModFix/>
          </a:blip>
          <a:stretch>
            <a:fillRect/>
          </a:stretch>
        </p:blipFill>
        <p:spPr>
          <a:xfrm>
            <a:off x="2824484" y="3020118"/>
            <a:ext cx="2363801" cy="396832"/>
          </a:xfrm>
          <a:prstGeom prst="rect">
            <a:avLst/>
          </a:prstGeom>
          <a:noFill/>
          <a:ln>
            <a:noFill/>
          </a:ln>
        </p:spPr>
      </p:pic>
      <p:pic>
        <p:nvPicPr>
          <p:cNvPr id="64" name="Google Shape;64;p14"/>
          <p:cNvPicPr preferRelativeResize="0"/>
          <p:nvPr/>
        </p:nvPicPr>
        <p:blipFill>
          <a:blip r:embed="rId6">
            <a:alphaModFix/>
          </a:blip>
          <a:stretch>
            <a:fillRect/>
          </a:stretch>
        </p:blipFill>
        <p:spPr>
          <a:xfrm>
            <a:off x="0" y="4169865"/>
            <a:ext cx="1380550" cy="668835"/>
          </a:xfrm>
          <a:prstGeom prst="rect">
            <a:avLst/>
          </a:prstGeom>
          <a:noFill/>
          <a:ln>
            <a:noFill/>
          </a:ln>
        </p:spPr>
      </p:pic>
      <p:pic>
        <p:nvPicPr>
          <p:cNvPr id="65" name="Google Shape;65;p14"/>
          <p:cNvPicPr preferRelativeResize="0"/>
          <p:nvPr/>
        </p:nvPicPr>
        <p:blipFill>
          <a:blip r:embed="rId6">
            <a:alphaModFix/>
          </a:blip>
          <a:stretch>
            <a:fillRect/>
          </a:stretch>
        </p:blipFill>
        <p:spPr>
          <a:xfrm>
            <a:off x="4396451" y="2302658"/>
            <a:ext cx="1380550" cy="668835"/>
          </a:xfrm>
          <a:prstGeom prst="rect">
            <a:avLst/>
          </a:prstGeom>
          <a:noFill/>
          <a:ln>
            <a:noFill/>
          </a:ln>
        </p:spPr>
      </p:pic>
      <p:pic>
        <p:nvPicPr>
          <p:cNvPr id="66" name="Google Shape;66;p14"/>
          <p:cNvPicPr preferRelativeResize="0"/>
          <p:nvPr/>
        </p:nvPicPr>
        <p:blipFill>
          <a:blip r:embed="rId7">
            <a:alphaModFix/>
          </a:blip>
          <a:stretch>
            <a:fillRect/>
          </a:stretch>
        </p:blipFill>
        <p:spPr>
          <a:xfrm>
            <a:off x="6938438" y="1061649"/>
            <a:ext cx="902690" cy="914830"/>
          </a:xfrm>
          <a:prstGeom prst="rect">
            <a:avLst/>
          </a:prstGeom>
          <a:noFill/>
          <a:ln>
            <a:noFill/>
          </a:ln>
        </p:spPr>
      </p:pic>
      <p:pic>
        <p:nvPicPr>
          <p:cNvPr id="67" name="Google Shape;67;p14"/>
          <p:cNvPicPr preferRelativeResize="0"/>
          <p:nvPr/>
        </p:nvPicPr>
        <p:blipFill>
          <a:blip r:embed="rId3">
            <a:alphaModFix/>
          </a:blip>
          <a:stretch>
            <a:fillRect/>
          </a:stretch>
        </p:blipFill>
        <p:spPr>
          <a:xfrm>
            <a:off x="2945270" y="3745271"/>
            <a:ext cx="1735592" cy="232133"/>
          </a:xfrm>
          <a:prstGeom prst="rect">
            <a:avLst/>
          </a:prstGeom>
          <a:noFill/>
          <a:ln>
            <a:noFill/>
          </a:ln>
        </p:spPr>
      </p:pic>
      <p:pic>
        <p:nvPicPr>
          <p:cNvPr id="68" name="Google Shape;68;p14"/>
          <p:cNvPicPr preferRelativeResize="0"/>
          <p:nvPr/>
        </p:nvPicPr>
        <p:blipFill>
          <a:blip r:embed="rId3">
            <a:alphaModFix/>
          </a:blip>
          <a:stretch>
            <a:fillRect/>
          </a:stretch>
        </p:blipFill>
        <p:spPr>
          <a:xfrm>
            <a:off x="5507866" y="1864721"/>
            <a:ext cx="1735592" cy="232133"/>
          </a:xfrm>
          <a:prstGeom prst="rect">
            <a:avLst/>
          </a:prstGeom>
          <a:noFill/>
          <a:ln>
            <a:noFill/>
          </a:ln>
        </p:spPr>
      </p:pic>
      <p:pic>
        <p:nvPicPr>
          <p:cNvPr id="69" name="Google Shape;69;p14"/>
          <p:cNvPicPr preferRelativeResize="0"/>
          <p:nvPr/>
        </p:nvPicPr>
        <p:blipFill>
          <a:blip r:embed="rId8">
            <a:alphaModFix/>
          </a:blip>
          <a:stretch>
            <a:fillRect/>
          </a:stretch>
        </p:blipFill>
        <p:spPr>
          <a:xfrm>
            <a:off x="4863881" y="2145648"/>
            <a:ext cx="869262" cy="486783"/>
          </a:xfrm>
          <a:prstGeom prst="rect">
            <a:avLst/>
          </a:prstGeom>
          <a:noFill/>
          <a:ln>
            <a:noFill/>
          </a:ln>
        </p:spPr>
      </p:pic>
      <p:pic>
        <p:nvPicPr>
          <p:cNvPr id="70" name="Google Shape;70;p14"/>
          <p:cNvPicPr preferRelativeResize="0"/>
          <p:nvPr/>
        </p:nvPicPr>
        <p:blipFill>
          <a:blip r:embed="rId9">
            <a:alphaModFix/>
          </a:blip>
          <a:stretch>
            <a:fillRect/>
          </a:stretch>
        </p:blipFill>
        <p:spPr>
          <a:xfrm>
            <a:off x="5910947" y="726994"/>
            <a:ext cx="2363796" cy="424744"/>
          </a:xfrm>
          <a:prstGeom prst="rect">
            <a:avLst/>
          </a:prstGeom>
          <a:noFill/>
          <a:ln>
            <a:noFill/>
          </a:ln>
        </p:spPr>
      </p:pic>
      <p:pic>
        <p:nvPicPr>
          <p:cNvPr id="71" name="Google Shape;71;p14"/>
          <p:cNvPicPr preferRelativeResize="0"/>
          <p:nvPr/>
        </p:nvPicPr>
        <p:blipFill>
          <a:blip r:embed="rId8">
            <a:alphaModFix/>
          </a:blip>
          <a:stretch>
            <a:fillRect/>
          </a:stretch>
        </p:blipFill>
        <p:spPr>
          <a:xfrm>
            <a:off x="8274738" y="422199"/>
            <a:ext cx="869262" cy="486783"/>
          </a:xfrm>
          <a:prstGeom prst="rect">
            <a:avLst/>
          </a:prstGeom>
          <a:noFill/>
          <a:ln>
            <a:noFill/>
          </a:ln>
        </p:spPr>
      </p:pic>
      <p:pic>
        <p:nvPicPr>
          <p:cNvPr id="72" name="Google Shape;72;p14"/>
          <p:cNvPicPr preferRelativeResize="0"/>
          <p:nvPr/>
        </p:nvPicPr>
        <p:blipFill>
          <a:blip r:embed="rId10">
            <a:alphaModFix/>
          </a:blip>
          <a:stretch>
            <a:fillRect/>
          </a:stretch>
        </p:blipFill>
        <p:spPr>
          <a:xfrm>
            <a:off x="8162650" y="75500"/>
            <a:ext cx="981350" cy="289900"/>
          </a:xfrm>
          <a:prstGeom prst="rect">
            <a:avLst/>
          </a:prstGeom>
          <a:noFill/>
          <a:ln>
            <a:noFill/>
          </a:ln>
        </p:spPr>
      </p:pic>
      <p:pic>
        <p:nvPicPr>
          <p:cNvPr id="73" name="Google Shape;73;p14"/>
          <p:cNvPicPr preferRelativeResize="0"/>
          <p:nvPr/>
        </p:nvPicPr>
        <p:blipFill>
          <a:blip r:embed="rId11">
            <a:alphaModFix/>
          </a:blip>
          <a:stretch>
            <a:fillRect/>
          </a:stretch>
        </p:blipFill>
        <p:spPr>
          <a:xfrm>
            <a:off x="8479660" y="965774"/>
            <a:ext cx="347326" cy="232125"/>
          </a:xfrm>
          <a:prstGeom prst="rect">
            <a:avLst/>
          </a:prstGeom>
          <a:noFill/>
          <a:ln>
            <a:noFill/>
          </a:ln>
        </p:spPr>
      </p:pic>
      <p:pic>
        <p:nvPicPr>
          <p:cNvPr id="74" name="Google Shape;74;p14"/>
          <p:cNvPicPr preferRelativeResize="0"/>
          <p:nvPr/>
        </p:nvPicPr>
        <p:blipFill>
          <a:blip r:embed="rId12">
            <a:alphaModFix/>
          </a:blip>
          <a:stretch>
            <a:fillRect/>
          </a:stretch>
        </p:blipFill>
        <p:spPr>
          <a:xfrm>
            <a:off x="8826985" y="965781"/>
            <a:ext cx="232140" cy="232125"/>
          </a:xfrm>
          <a:prstGeom prst="rect">
            <a:avLst/>
          </a:prstGeom>
          <a:noFill/>
          <a:ln>
            <a:noFill/>
          </a:ln>
        </p:spPr>
      </p:pic>
      <p:pic>
        <p:nvPicPr>
          <p:cNvPr id="75" name="Google Shape;75;p14"/>
          <p:cNvPicPr preferRelativeResize="0"/>
          <p:nvPr/>
        </p:nvPicPr>
        <p:blipFill>
          <a:blip r:embed="rId13">
            <a:alphaModFix/>
          </a:blip>
          <a:stretch>
            <a:fillRect/>
          </a:stretch>
        </p:blipFill>
        <p:spPr>
          <a:xfrm>
            <a:off x="1437505" y="4108701"/>
            <a:ext cx="994476" cy="914825"/>
          </a:xfrm>
          <a:prstGeom prst="rect">
            <a:avLst/>
          </a:prstGeom>
          <a:noFill/>
          <a:ln>
            <a:noFill/>
          </a:ln>
        </p:spPr>
      </p:pic>
      <p:pic>
        <p:nvPicPr>
          <p:cNvPr id="76" name="Google Shape;76;p14"/>
          <p:cNvPicPr preferRelativeResize="0"/>
          <p:nvPr/>
        </p:nvPicPr>
        <p:blipFill>
          <a:blip r:embed="rId14">
            <a:alphaModFix/>
          </a:blip>
          <a:stretch>
            <a:fillRect/>
          </a:stretch>
        </p:blipFill>
        <p:spPr>
          <a:xfrm>
            <a:off x="232295" y="4108690"/>
            <a:ext cx="994475" cy="2654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2"/>
          <p:cNvPicPr preferRelativeResize="0"/>
          <p:nvPr/>
        </p:nvPicPr>
        <p:blipFill rotWithShape="1">
          <a:blip r:embed="rId3">
            <a:alphaModFix/>
          </a:blip>
          <a:srcRect b="15390" l="0" r="0" t="0"/>
          <a:stretch/>
        </p:blipFill>
        <p:spPr>
          <a:xfrm>
            <a:off x="0" y="0"/>
            <a:ext cx="9261302" cy="4614325"/>
          </a:xfrm>
          <a:prstGeom prst="rect">
            <a:avLst/>
          </a:prstGeom>
          <a:noFill/>
          <a:ln>
            <a:noFill/>
          </a:ln>
        </p:spPr>
      </p:pic>
      <p:sp>
        <p:nvSpPr>
          <p:cNvPr id="182" name="Google Shape;182;p32"/>
          <p:cNvSpPr/>
          <p:nvPr/>
        </p:nvSpPr>
        <p:spPr>
          <a:xfrm>
            <a:off x="2133600" y="0"/>
            <a:ext cx="897600" cy="355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1247061" y="0"/>
            <a:ext cx="6649878" cy="5143500"/>
          </a:xfrm>
          <a:prstGeom prst="rect">
            <a:avLst/>
          </a:prstGeom>
          <a:noFill/>
          <a:ln>
            <a:noFill/>
          </a:ln>
        </p:spPr>
      </p:pic>
      <p:sp>
        <p:nvSpPr>
          <p:cNvPr id="188" name="Google Shape;188;p33"/>
          <p:cNvSpPr/>
          <p:nvPr/>
        </p:nvSpPr>
        <p:spPr>
          <a:xfrm>
            <a:off x="5054625" y="3191925"/>
            <a:ext cx="1812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33"/>
          <p:cNvSpPr txBox="1"/>
          <p:nvPr/>
        </p:nvSpPr>
        <p:spPr>
          <a:xfrm>
            <a:off x="2277550" y="2015075"/>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bert@hubertnet.nl</a:t>
            </a:r>
            <a:endParaRPr sz="1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4"/>
          <p:cNvPicPr preferRelativeResize="0"/>
          <p:nvPr/>
        </p:nvPicPr>
        <p:blipFill rotWithShape="1">
          <a:blip r:embed="rId3">
            <a:alphaModFix/>
          </a:blip>
          <a:srcRect b="0" l="0" r="0" t="15554"/>
          <a:stretch/>
        </p:blipFill>
        <p:spPr>
          <a:xfrm>
            <a:off x="1538275" y="-33875"/>
            <a:ext cx="5816450" cy="2159000"/>
          </a:xfrm>
          <a:prstGeom prst="rect">
            <a:avLst/>
          </a:prstGeom>
          <a:noFill/>
          <a:ln>
            <a:noFill/>
          </a:ln>
        </p:spPr>
      </p:pic>
      <p:pic>
        <p:nvPicPr>
          <p:cNvPr id="195" name="Google Shape;195;p34"/>
          <p:cNvPicPr preferRelativeResize="0"/>
          <p:nvPr/>
        </p:nvPicPr>
        <p:blipFill>
          <a:blip r:embed="rId4">
            <a:alphaModFix/>
          </a:blip>
          <a:stretch>
            <a:fillRect/>
          </a:stretch>
        </p:blipFill>
        <p:spPr>
          <a:xfrm>
            <a:off x="1717271" y="2165350"/>
            <a:ext cx="5743321" cy="3028950"/>
          </a:xfrm>
          <a:prstGeom prst="rect">
            <a:avLst/>
          </a:prstGeom>
          <a:noFill/>
          <a:ln>
            <a:noFill/>
          </a:ln>
        </p:spPr>
      </p:pic>
      <p:sp>
        <p:nvSpPr>
          <p:cNvPr id="196" name="Google Shape;196;p34"/>
          <p:cNvSpPr txBox="1"/>
          <p:nvPr/>
        </p:nvSpPr>
        <p:spPr>
          <a:xfrm>
            <a:off x="2235200" y="2413000"/>
            <a:ext cx="4876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rPr>
              <a:t>nasty-hacker@example.com</a:t>
            </a:r>
            <a:endParaRPr b="1" sz="1600">
              <a:solidFill>
                <a:schemeClr val="dk2"/>
              </a:solidFill>
            </a:endParaRPr>
          </a:p>
        </p:txBody>
      </p:sp>
      <p:sp>
        <p:nvSpPr>
          <p:cNvPr id="197" name="Google Shape;197;p34"/>
          <p:cNvSpPr txBox="1"/>
          <p:nvPr/>
        </p:nvSpPr>
        <p:spPr>
          <a:xfrm>
            <a:off x="245525" y="2413000"/>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Once more!</a:t>
            </a:r>
            <a:endParaRPr sz="1800">
              <a:solidFill>
                <a:schemeClr val="dk2"/>
              </a:solidFill>
            </a:endParaRPr>
          </a:p>
        </p:txBody>
      </p:sp>
      <p:sp>
        <p:nvSpPr>
          <p:cNvPr id="198" name="Google Shape;198;p34"/>
          <p:cNvSpPr txBox="1"/>
          <p:nvPr/>
        </p:nvSpPr>
        <p:spPr>
          <a:xfrm>
            <a:off x="313275" y="4123225"/>
            <a:ext cx="16425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Click!</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5"/>
          <p:cNvPicPr preferRelativeResize="0"/>
          <p:nvPr/>
        </p:nvPicPr>
        <p:blipFill>
          <a:blip r:embed="rId3">
            <a:alphaModFix/>
          </a:blip>
          <a:stretch>
            <a:fillRect/>
          </a:stretch>
        </p:blipFill>
        <p:spPr>
          <a:xfrm>
            <a:off x="382075" y="1200150"/>
            <a:ext cx="7905750" cy="3943350"/>
          </a:xfrm>
          <a:prstGeom prst="rect">
            <a:avLst/>
          </a:prstGeom>
          <a:noFill/>
          <a:ln>
            <a:noFill/>
          </a:ln>
        </p:spPr>
      </p:pic>
      <p:pic>
        <p:nvPicPr>
          <p:cNvPr id="204" name="Google Shape;204;p35"/>
          <p:cNvPicPr preferRelativeResize="0"/>
          <p:nvPr/>
        </p:nvPicPr>
        <p:blipFill rotWithShape="1">
          <a:blip r:embed="rId4">
            <a:alphaModFix/>
          </a:blip>
          <a:srcRect b="0" l="5353" r="7027" t="0"/>
          <a:stretch/>
        </p:blipFill>
        <p:spPr>
          <a:xfrm>
            <a:off x="517725" y="0"/>
            <a:ext cx="8465399" cy="1342825"/>
          </a:xfrm>
          <a:prstGeom prst="rect">
            <a:avLst/>
          </a:prstGeom>
          <a:noFill/>
          <a:ln>
            <a:noFill/>
          </a:ln>
        </p:spPr>
      </p:pic>
      <p:sp>
        <p:nvSpPr>
          <p:cNvPr id="205" name="Google Shape;205;p35"/>
          <p:cNvSpPr/>
          <p:nvPr/>
        </p:nvSpPr>
        <p:spPr>
          <a:xfrm>
            <a:off x="3005700" y="372525"/>
            <a:ext cx="1812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35"/>
          <p:cNvSpPr/>
          <p:nvPr/>
        </p:nvSpPr>
        <p:spPr>
          <a:xfrm>
            <a:off x="4486050" y="2112500"/>
            <a:ext cx="2823000" cy="180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6"/>
          <p:cNvPicPr preferRelativeResize="0"/>
          <p:nvPr/>
        </p:nvPicPr>
        <p:blipFill rotWithShape="1">
          <a:blip r:embed="rId3">
            <a:alphaModFix/>
          </a:blip>
          <a:srcRect b="22855" l="31382" r="30610" t="26183"/>
          <a:stretch/>
        </p:blipFill>
        <p:spPr>
          <a:xfrm>
            <a:off x="1495225" y="251438"/>
            <a:ext cx="6153550" cy="4640625"/>
          </a:xfrm>
          <a:prstGeom prst="rect">
            <a:avLst/>
          </a:prstGeom>
          <a:noFill/>
          <a:ln>
            <a:noFill/>
          </a:ln>
        </p:spPr>
      </p:pic>
      <p:sp>
        <p:nvSpPr>
          <p:cNvPr id="212" name="Google Shape;212;p36"/>
          <p:cNvSpPr/>
          <p:nvPr/>
        </p:nvSpPr>
        <p:spPr>
          <a:xfrm>
            <a:off x="4885275" y="2726275"/>
            <a:ext cx="1617000" cy="355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3" name="Google Shape;213;p36"/>
          <p:cNvPicPr preferRelativeResize="0"/>
          <p:nvPr/>
        </p:nvPicPr>
        <p:blipFill>
          <a:blip r:embed="rId4">
            <a:alphaModFix/>
          </a:blip>
          <a:stretch>
            <a:fillRect/>
          </a:stretch>
        </p:blipFill>
        <p:spPr>
          <a:xfrm>
            <a:off x="25597" y="0"/>
            <a:ext cx="9092805"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7"/>
          <p:cNvPicPr preferRelativeResize="0"/>
          <p:nvPr/>
        </p:nvPicPr>
        <p:blipFill>
          <a:blip r:embed="rId3">
            <a:alphaModFix/>
          </a:blip>
          <a:stretch>
            <a:fillRect/>
          </a:stretch>
        </p:blipFill>
        <p:spPr>
          <a:xfrm>
            <a:off x="0" y="0"/>
            <a:ext cx="7640443" cy="4838698"/>
          </a:xfrm>
          <a:prstGeom prst="rect">
            <a:avLst/>
          </a:prstGeom>
          <a:noFill/>
          <a:ln>
            <a:noFill/>
          </a:ln>
        </p:spPr>
      </p:pic>
      <p:sp>
        <p:nvSpPr>
          <p:cNvPr id="219" name="Google Shape;219;p37"/>
          <p:cNvSpPr txBox="1"/>
          <p:nvPr/>
        </p:nvSpPr>
        <p:spPr>
          <a:xfrm>
            <a:off x="6827250" y="830350"/>
            <a:ext cx="2341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2"/>
                </a:solidFill>
              </a:rPr>
              <a:t>274 </a:t>
            </a:r>
            <a:r>
              <a:rPr b="1" lang="en" sz="2300" u="sng">
                <a:solidFill>
                  <a:schemeClr val="dk2"/>
                </a:solidFill>
              </a:rPr>
              <a:t>12 345 678</a:t>
            </a:r>
            <a:endParaRPr b="1" sz="2300" u="sng">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8"/>
          <p:cNvPicPr preferRelativeResize="0"/>
          <p:nvPr/>
        </p:nvPicPr>
        <p:blipFill>
          <a:blip r:embed="rId3">
            <a:alphaModFix/>
          </a:blip>
          <a:stretch>
            <a:fillRect/>
          </a:stretch>
        </p:blipFill>
        <p:spPr>
          <a:xfrm>
            <a:off x="810301" y="152400"/>
            <a:ext cx="7523398"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9"/>
          <p:cNvPicPr preferRelativeResize="0"/>
          <p:nvPr/>
        </p:nvPicPr>
        <p:blipFill>
          <a:blip r:embed="rId3">
            <a:alphaModFix/>
          </a:blip>
          <a:stretch>
            <a:fillRect/>
          </a:stretch>
        </p:blipFill>
        <p:spPr>
          <a:xfrm>
            <a:off x="61700" y="1343052"/>
            <a:ext cx="9082299" cy="1303798"/>
          </a:xfrm>
          <a:prstGeom prst="rect">
            <a:avLst/>
          </a:prstGeom>
          <a:noFill/>
          <a:ln>
            <a:noFill/>
          </a:ln>
        </p:spPr>
      </p:pic>
      <p:pic>
        <p:nvPicPr>
          <p:cNvPr id="230" name="Google Shape;230;p39"/>
          <p:cNvPicPr preferRelativeResize="0"/>
          <p:nvPr/>
        </p:nvPicPr>
        <p:blipFill rotWithShape="1">
          <a:blip r:embed="rId3">
            <a:alphaModFix/>
          </a:blip>
          <a:srcRect b="9038" l="9470" r="37594" t="26025"/>
          <a:stretch/>
        </p:blipFill>
        <p:spPr>
          <a:xfrm>
            <a:off x="30850" y="3222075"/>
            <a:ext cx="9082299" cy="1599282"/>
          </a:xfrm>
          <a:prstGeom prst="rect">
            <a:avLst/>
          </a:prstGeom>
          <a:noFill/>
          <a:ln>
            <a:noFill/>
          </a:ln>
        </p:spPr>
      </p:pic>
      <p:sp>
        <p:nvSpPr>
          <p:cNvPr id="231" name="Google Shape;231;p39"/>
          <p:cNvSpPr txBox="1"/>
          <p:nvPr/>
        </p:nvSpPr>
        <p:spPr>
          <a:xfrm>
            <a:off x="121500" y="0"/>
            <a:ext cx="8901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Palo Alto Networks: Leader in Cybersecurity Protection</a:t>
            </a:r>
            <a:endParaRPr sz="2500"/>
          </a:p>
        </p:txBody>
      </p:sp>
      <p:sp>
        <p:nvSpPr>
          <p:cNvPr id="232" name="Google Shape;232;p39"/>
          <p:cNvSpPr txBox="1"/>
          <p:nvPr/>
        </p:nvSpPr>
        <p:spPr>
          <a:xfrm>
            <a:off x="249475" y="718150"/>
            <a:ext cx="6591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100">
                <a:solidFill>
                  <a:schemeClr val="dk1"/>
                </a:solidFill>
              </a:rPr>
              <a:t> by</a:t>
            </a:r>
            <a:r>
              <a:rPr lang="en" sz="1100">
                <a:solidFill>
                  <a:schemeClr val="dk1"/>
                </a:solidFill>
                <a:uFill>
                  <a:noFill/>
                </a:uFill>
                <a:hlinkClick r:id="rId4">
                  <a:extLst>
                    <a:ext uri="{A12FA001-AC4F-418D-AE19-62706E023703}">
                      <ahyp:hlinkClr val="tx"/>
                    </a:ext>
                  </a:extLst>
                </a:hlinkClick>
              </a:rPr>
              <a:t> </a:t>
            </a:r>
            <a:r>
              <a:rPr lang="en" sz="1100" u="sng">
                <a:solidFill>
                  <a:schemeClr val="hlink"/>
                </a:solidFill>
                <a:hlinkClick r:id="rId5"/>
              </a:rPr>
              <a:t>Zach Hanley</a:t>
            </a:r>
            <a:r>
              <a:rPr lang="en" sz="1100">
                <a:solidFill>
                  <a:schemeClr val="dk1"/>
                </a:solidFill>
              </a:rPr>
              <a:t> | </a:t>
            </a:r>
            <a:r>
              <a:rPr b="1" lang="en" sz="1100">
                <a:solidFill>
                  <a:schemeClr val="dk1"/>
                </a:solidFill>
              </a:rPr>
              <a:t>Oct 9, 2024</a:t>
            </a:r>
            <a:r>
              <a:rPr lang="en" sz="1100">
                <a:solidFill>
                  <a:schemeClr val="dk1"/>
                </a:solidFill>
              </a:rPr>
              <a:t> |</a:t>
            </a:r>
            <a:r>
              <a:rPr lang="en" sz="1100">
                <a:solidFill>
                  <a:schemeClr val="dk1"/>
                </a:solidFill>
                <a:uFill>
                  <a:noFill/>
                </a:uFill>
                <a:hlinkClick r:id="rId6">
                  <a:extLst>
                    <a:ext uri="{A12FA001-AC4F-418D-AE19-62706E023703}">
                      <ahyp:hlinkClr val="tx"/>
                    </a:ext>
                  </a:extLst>
                </a:hlinkClick>
              </a:rPr>
              <a:t> </a:t>
            </a:r>
            <a:r>
              <a:rPr lang="en" sz="1100" u="sng">
                <a:solidFill>
                  <a:schemeClr val="hlink"/>
                </a:solidFill>
                <a:hlinkClick r:id="rId7"/>
              </a:rPr>
              <a:t>Attack Blogs</a:t>
            </a:r>
            <a:r>
              <a:rPr lang="en" sz="1100">
                <a:solidFill>
                  <a:schemeClr val="dk1"/>
                </a:solidFill>
              </a:rPr>
              <a:t>,</a:t>
            </a:r>
            <a:r>
              <a:rPr lang="en" sz="1100">
                <a:solidFill>
                  <a:schemeClr val="dk1"/>
                </a:solidFill>
                <a:uFill>
                  <a:noFill/>
                </a:uFill>
                <a:hlinkClick r:id="rId8">
                  <a:extLst>
                    <a:ext uri="{A12FA001-AC4F-418D-AE19-62706E023703}">
                      <ahyp:hlinkClr val="tx"/>
                    </a:ext>
                  </a:extLst>
                </a:hlinkClick>
              </a:rPr>
              <a:t> </a:t>
            </a:r>
            <a:r>
              <a:rPr lang="en" sz="1100" u="sng">
                <a:solidFill>
                  <a:schemeClr val="hlink"/>
                </a:solidFill>
                <a:hlinkClick r:id="rId9"/>
              </a:rPr>
              <a:t>Attack Research</a:t>
            </a:r>
            <a:r>
              <a:rPr lang="en" sz="1100">
                <a:solidFill>
                  <a:schemeClr val="dk1"/>
                </a:solidFill>
              </a:rPr>
              <a:t>,</a:t>
            </a:r>
            <a:r>
              <a:rPr lang="en" sz="1100">
                <a:solidFill>
                  <a:schemeClr val="dk1"/>
                </a:solidFill>
                <a:uFill>
                  <a:noFill/>
                </a:uFill>
                <a:hlinkClick r:id="rId10">
                  <a:extLst>
                    <a:ext uri="{A12FA001-AC4F-418D-AE19-62706E023703}">
                      <ahyp:hlinkClr val="tx"/>
                    </a:ext>
                  </a:extLst>
                </a:hlinkClick>
              </a:rPr>
              <a:t> </a:t>
            </a:r>
            <a:r>
              <a:rPr lang="en" sz="1100" u="sng">
                <a:solidFill>
                  <a:schemeClr val="hlink"/>
                </a:solidFill>
                <a:hlinkClick r:id="rId11"/>
              </a:rPr>
              <a:t>Disclosures</a:t>
            </a:r>
            <a:endParaRPr sz="1100" u="sng">
              <a:solidFill>
                <a:schemeClr val="hlink"/>
              </a:solidFill>
            </a:endParaRPr>
          </a:p>
        </p:txBody>
      </p:sp>
      <p:cxnSp>
        <p:nvCxnSpPr>
          <p:cNvPr id="233" name="Google Shape;233;p39"/>
          <p:cNvCxnSpPr/>
          <p:nvPr/>
        </p:nvCxnSpPr>
        <p:spPr>
          <a:xfrm>
            <a:off x="6591900" y="2917975"/>
            <a:ext cx="914700" cy="1292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0"/>
          <p:cNvSpPr txBox="1"/>
          <p:nvPr>
            <p:ph type="title"/>
          </p:nvPr>
        </p:nvSpPr>
        <p:spPr>
          <a:xfrm>
            <a:off x="311700" y="1106125"/>
            <a:ext cx="8520600" cy="361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7600"/>
              <a:t>We counter this with the anti-phishing training</a:t>
            </a:r>
            <a:endParaRPr sz="7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nvSpPr>
        <p:spPr>
          <a:xfrm>
            <a:off x="0" y="0"/>
            <a:ext cx="4925700" cy="410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400"/>
              <a:t>"Unfortunately we have fallen prey to the myth of techno exceptionalism. </a:t>
            </a:r>
            <a:r>
              <a:rPr b="1" lang="en" sz="2400"/>
              <a:t>We don't have a cyber security problem – we have a software quality problem</a:t>
            </a:r>
            <a:r>
              <a:rPr lang="en" sz="2400"/>
              <a:t>. We don't need more security products – </a:t>
            </a:r>
            <a:r>
              <a:rPr b="1" lang="en" sz="2400"/>
              <a:t>we need more secure products</a:t>
            </a:r>
            <a:r>
              <a:rPr lang="en" sz="2400"/>
              <a:t>."</a:t>
            </a:r>
            <a:endParaRPr sz="2400"/>
          </a:p>
          <a:p>
            <a:pPr indent="0" lvl="0" marL="0" rtl="0" algn="l">
              <a:lnSpc>
                <a:spcPct val="115000"/>
              </a:lnSpc>
              <a:spcBef>
                <a:spcPts val="1200"/>
              </a:spcBef>
              <a:spcAft>
                <a:spcPts val="0"/>
              </a:spcAft>
              <a:buNone/>
            </a:pPr>
            <a:r>
              <a:t/>
            </a:r>
            <a:endParaRPr sz="2400"/>
          </a:p>
        </p:txBody>
      </p:sp>
      <p:pic>
        <p:nvPicPr>
          <p:cNvPr id="244" name="Google Shape;244;p41"/>
          <p:cNvPicPr preferRelativeResize="0"/>
          <p:nvPr/>
        </p:nvPicPr>
        <p:blipFill rotWithShape="1">
          <a:blip r:embed="rId3">
            <a:alphaModFix/>
          </a:blip>
          <a:srcRect b="27996" l="14042" r="16608" t="11061"/>
          <a:stretch/>
        </p:blipFill>
        <p:spPr>
          <a:xfrm>
            <a:off x="6129050" y="92575"/>
            <a:ext cx="2684349" cy="2948826"/>
          </a:xfrm>
          <a:prstGeom prst="rect">
            <a:avLst/>
          </a:prstGeom>
          <a:noFill/>
          <a:ln>
            <a:noFill/>
          </a:ln>
        </p:spPr>
      </p:pic>
      <p:sp>
        <p:nvSpPr>
          <p:cNvPr id="245" name="Google Shape;245;p41"/>
          <p:cNvSpPr txBox="1"/>
          <p:nvPr/>
        </p:nvSpPr>
        <p:spPr>
          <a:xfrm>
            <a:off x="5971225" y="337860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Jen Easterly, </a:t>
            </a:r>
            <a:r>
              <a:rPr lang="en"/>
              <a:t>Director of the US Cybersecurity and Infrastructure Security Agency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232350" y="398725"/>
            <a:ext cx="22338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Cyber is POLICY</a:t>
            </a:r>
            <a:endParaRPr/>
          </a:p>
        </p:txBody>
      </p:sp>
      <p:sp>
        <p:nvSpPr>
          <p:cNvPr id="82" name="Google Shape;82;p15"/>
          <p:cNvSpPr txBox="1"/>
          <p:nvPr>
            <p:ph type="title"/>
          </p:nvPr>
        </p:nvSpPr>
        <p:spPr>
          <a:xfrm>
            <a:off x="5778650" y="398725"/>
            <a:ext cx="31668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Cyber is TECHNOLOGY</a:t>
            </a:r>
            <a:endParaRPr/>
          </a:p>
        </p:txBody>
      </p:sp>
      <p:sp>
        <p:nvSpPr>
          <p:cNvPr id="83" name="Google Shape;83;p15"/>
          <p:cNvSpPr txBox="1"/>
          <p:nvPr/>
        </p:nvSpPr>
        <p:spPr>
          <a:xfrm>
            <a:off x="290925" y="1338375"/>
            <a:ext cx="3491100" cy="3292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Should we put this online?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Run it ourselves or ‘as a service’?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Do we need a Security Operation Center?</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Are we compliant?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Do we run a red/blue team?</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“What is an acceptable level of risk” </a:t>
            </a:r>
            <a:r>
              <a:rPr lang="en" sz="1500">
                <a:solidFill>
                  <a:schemeClr val="hlink"/>
                </a:solidFill>
                <a:highlight>
                  <a:srgbClr val="FFFFFF"/>
                </a:highlight>
                <a:uFill>
                  <a:noFill/>
                </a:uFill>
                <a:hlinkClick r:id="rId3"/>
              </a:rPr>
              <a:t>🤡</a:t>
            </a:r>
            <a:endParaRPr sz="1800">
              <a:solidFill>
                <a:schemeClr val="dk2"/>
              </a:solidFill>
            </a:endParaRPr>
          </a:p>
        </p:txBody>
      </p:sp>
      <p:sp>
        <p:nvSpPr>
          <p:cNvPr id="84" name="Google Shape;84;p15"/>
          <p:cNvSpPr txBox="1"/>
          <p:nvPr/>
        </p:nvSpPr>
        <p:spPr>
          <a:xfrm>
            <a:off x="5454350" y="1338375"/>
            <a:ext cx="3491100" cy="3292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Create and choose </a:t>
            </a:r>
            <a:r>
              <a:rPr lang="en" sz="1800">
                <a:solidFill>
                  <a:schemeClr val="dk2"/>
                </a:solidFill>
              </a:rPr>
              <a:t>secure</a:t>
            </a:r>
            <a:r>
              <a:rPr lang="en" sz="1800">
                <a:solidFill>
                  <a:schemeClr val="dk2"/>
                </a:solidFill>
              </a:rPr>
              <a:t> software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Configuring minimum permissions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Switch off as much as possible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Monitoring, </a:t>
            </a:r>
            <a:r>
              <a:rPr b="1" lang="en" sz="1800">
                <a:solidFill>
                  <a:schemeClr val="dk2"/>
                </a:solidFill>
              </a:rPr>
              <a:t>monitoring</a:t>
            </a:r>
            <a:r>
              <a:rPr lang="en" sz="1800">
                <a:solidFill>
                  <a:schemeClr val="dk2"/>
                </a:solidFill>
              </a:rPr>
              <a:t>, </a:t>
            </a:r>
            <a:r>
              <a:rPr lang="en" sz="1800" u="sng">
                <a:solidFill>
                  <a:schemeClr val="dk2"/>
                </a:solidFill>
              </a:rPr>
              <a:t>MONITORING</a:t>
            </a:r>
            <a:endParaRPr sz="1800" u="sng">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Work on the reality that is crap software</a:t>
            </a:r>
            <a:endParaRPr b="1"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Try to stop management from doing stupid things</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Let’s head to the cloud then?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3"/>
          <p:cNvPicPr preferRelativeResize="0"/>
          <p:nvPr/>
        </p:nvPicPr>
        <p:blipFill>
          <a:blip r:embed="rId3">
            <a:alphaModFix/>
          </a:blip>
          <a:stretch>
            <a:fillRect/>
          </a:stretch>
        </p:blipFill>
        <p:spPr>
          <a:xfrm>
            <a:off x="507962" y="89825"/>
            <a:ext cx="8128074"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4"/>
          <p:cNvPicPr preferRelativeResize="0"/>
          <p:nvPr/>
        </p:nvPicPr>
        <p:blipFill>
          <a:blip r:embed="rId3">
            <a:alphaModFix/>
          </a:blip>
          <a:stretch>
            <a:fillRect/>
          </a:stretch>
        </p:blipFill>
        <p:spPr>
          <a:xfrm>
            <a:off x="152400" y="152400"/>
            <a:ext cx="8354317"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5"/>
          <p:cNvPicPr preferRelativeResize="0"/>
          <p:nvPr/>
        </p:nvPicPr>
        <p:blipFill>
          <a:blip r:embed="rId3">
            <a:alphaModFix/>
          </a:blip>
          <a:stretch>
            <a:fillRect/>
          </a:stretch>
        </p:blipFill>
        <p:spPr>
          <a:xfrm>
            <a:off x="406300" y="0"/>
            <a:ext cx="8274675" cy="5143500"/>
          </a:xfrm>
          <a:prstGeom prst="rect">
            <a:avLst/>
          </a:prstGeom>
          <a:noFill/>
          <a:ln>
            <a:noFill/>
          </a:ln>
        </p:spPr>
      </p:pic>
      <p:sp>
        <p:nvSpPr>
          <p:cNvPr id="266" name="Google Shape;266;p45"/>
          <p:cNvSpPr/>
          <p:nvPr/>
        </p:nvSpPr>
        <p:spPr>
          <a:xfrm>
            <a:off x="7653575" y="2270675"/>
            <a:ext cx="1131600" cy="287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6"/>
          <p:cNvPicPr preferRelativeResize="0"/>
          <p:nvPr/>
        </p:nvPicPr>
        <p:blipFill>
          <a:blip r:embed="rId3">
            <a:alphaModFix/>
          </a:blip>
          <a:stretch>
            <a:fillRect/>
          </a:stretch>
        </p:blipFill>
        <p:spPr>
          <a:xfrm>
            <a:off x="1897151" y="0"/>
            <a:ext cx="5686689"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7"/>
          <p:cNvPicPr preferRelativeResize="0"/>
          <p:nvPr/>
        </p:nvPicPr>
        <p:blipFill>
          <a:blip r:embed="rId3">
            <a:alphaModFix/>
          </a:blip>
          <a:stretch>
            <a:fillRect/>
          </a:stretch>
        </p:blipFill>
        <p:spPr>
          <a:xfrm>
            <a:off x="195384" y="31700"/>
            <a:ext cx="8753231" cy="5111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8"/>
          <p:cNvPicPr preferRelativeResize="0"/>
          <p:nvPr/>
        </p:nvPicPr>
        <p:blipFill>
          <a:blip r:embed="rId3">
            <a:alphaModFix/>
          </a:blip>
          <a:stretch>
            <a:fillRect/>
          </a:stretch>
        </p:blipFill>
        <p:spPr>
          <a:xfrm>
            <a:off x="0" y="0"/>
            <a:ext cx="9114415"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9"/>
          <p:cNvSpPr txBox="1"/>
          <p:nvPr>
            <p:ph type="title"/>
          </p:nvPr>
        </p:nvSpPr>
        <p:spPr>
          <a:xfrm>
            <a:off x="128250" y="44950"/>
            <a:ext cx="8889000" cy="492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544"/>
              <a:t>Computer security is pants. And if you outsource your systems, your security will be pants </a:t>
            </a:r>
            <a:r>
              <a:rPr b="1" lang="en" sz="5544"/>
              <a:t>somewhere else.</a:t>
            </a:r>
            <a:r>
              <a:rPr lang="en" sz="5544"/>
              <a:t> Except now easier to ignore.</a:t>
            </a:r>
            <a:endParaRPr sz="5544"/>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0"/>
          <p:cNvSpPr txBox="1"/>
          <p:nvPr>
            <p:ph type="title"/>
          </p:nvPr>
        </p:nvSpPr>
        <p:spPr>
          <a:xfrm>
            <a:off x="490250" y="450150"/>
            <a:ext cx="81882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a:t>C</a:t>
            </a:r>
            <a:r>
              <a:rPr lang="en"/>
              <a:t>onfidentiality</a:t>
            </a:r>
            <a:endParaRPr/>
          </a:p>
          <a:p>
            <a:pPr indent="0" lvl="0" marL="0" rtl="0" algn="l">
              <a:spcBef>
                <a:spcPts val="0"/>
              </a:spcBef>
              <a:spcAft>
                <a:spcPts val="0"/>
              </a:spcAft>
              <a:buNone/>
            </a:pPr>
            <a:r>
              <a:rPr b="1" lang="en"/>
              <a:t>I</a:t>
            </a:r>
            <a:r>
              <a:rPr lang="en"/>
              <a:t>ntegrity</a:t>
            </a:r>
            <a:endParaRPr/>
          </a:p>
          <a:p>
            <a:pPr indent="0" lvl="0" marL="0" rtl="0" algn="l">
              <a:spcBef>
                <a:spcPts val="0"/>
              </a:spcBef>
              <a:spcAft>
                <a:spcPts val="0"/>
              </a:spcAft>
              <a:buNone/>
            </a:pPr>
            <a:r>
              <a:rPr b="1" lang="en"/>
              <a:t>A</a:t>
            </a:r>
            <a:r>
              <a:rPr lang="en"/>
              <a:t>vailability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just about our privacy.</a:t>
            </a:r>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51"/>
          <p:cNvPicPr preferRelativeResize="0"/>
          <p:nvPr/>
        </p:nvPicPr>
        <p:blipFill>
          <a:blip r:embed="rId3">
            <a:alphaModFix/>
          </a:blip>
          <a:stretch>
            <a:fillRect/>
          </a:stretch>
        </p:blipFill>
        <p:spPr>
          <a:xfrm>
            <a:off x="152400" y="152400"/>
            <a:ext cx="8839204" cy="4164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152400" y="2011500"/>
            <a:ext cx="8839201" cy="1588294"/>
          </a:xfrm>
          <a:prstGeom prst="rect">
            <a:avLst/>
          </a:prstGeom>
          <a:noFill/>
          <a:ln>
            <a:noFill/>
          </a:ln>
        </p:spPr>
      </p:pic>
      <p:cxnSp>
        <p:nvCxnSpPr>
          <p:cNvPr id="90" name="Google Shape;90;p16"/>
          <p:cNvCxnSpPr/>
          <p:nvPr/>
        </p:nvCxnSpPr>
        <p:spPr>
          <a:xfrm flipH="1">
            <a:off x="1162300" y="904100"/>
            <a:ext cx="342000" cy="645900"/>
          </a:xfrm>
          <a:prstGeom prst="straightConnector1">
            <a:avLst/>
          </a:prstGeom>
          <a:noFill/>
          <a:ln cap="flat" cmpd="sng" w="28575">
            <a:solidFill>
              <a:srgbClr val="FF0000"/>
            </a:solidFill>
            <a:prstDash val="solid"/>
            <a:round/>
            <a:headEnd len="med" w="med" type="none"/>
            <a:tailEnd len="med" w="med" type="triangle"/>
          </a:ln>
        </p:spPr>
      </p:cxnSp>
      <p:pic>
        <p:nvPicPr>
          <p:cNvPr id="91" name="Google Shape;91;p16"/>
          <p:cNvPicPr preferRelativeResize="0"/>
          <p:nvPr/>
        </p:nvPicPr>
        <p:blipFill>
          <a:blip r:embed="rId4">
            <a:alphaModFix/>
          </a:blip>
          <a:stretch>
            <a:fillRect/>
          </a:stretch>
        </p:blipFill>
        <p:spPr>
          <a:xfrm>
            <a:off x="7193773" y="-5"/>
            <a:ext cx="1950225" cy="1976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2"/>
          <p:cNvPicPr preferRelativeResize="0"/>
          <p:nvPr/>
        </p:nvPicPr>
        <p:blipFill>
          <a:blip r:embed="rId3">
            <a:alphaModFix/>
          </a:blip>
          <a:stretch>
            <a:fillRect/>
          </a:stretch>
        </p:blipFill>
        <p:spPr>
          <a:xfrm>
            <a:off x="84650" y="304800"/>
            <a:ext cx="8782381" cy="4838701"/>
          </a:xfrm>
          <a:prstGeom prst="rect">
            <a:avLst/>
          </a:prstGeom>
          <a:noFill/>
          <a:ln>
            <a:noFill/>
          </a:ln>
        </p:spPr>
      </p:pic>
      <p:sp>
        <p:nvSpPr>
          <p:cNvPr id="302" name="Google Shape;302;p52"/>
          <p:cNvSpPr txBox="1"/>
          <p:nvPr/>
        </p:nvSpPr>
        <p:spPr>
          <a:xfrm>
            <a:off x="307200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https://www.cisa.gov/water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3"/>
          <p:cNvPicPr preferRelativeResize="0"/>
          <p:nvPr/>
        </p:nvPicPr>
        <p:blipFill>
          <a:blip r:embed="rId3">
            <a:alphaModFix/>
          </a:blip>
          <a:stretch>
            <a:fillRect/>
          </a:stretch>
        </p:blipFill>
        <p:spPr>
          <a:xfrm>
            <a:off x="0" y="0"/>
            <a:ext cx="6566023" cy="5143500"/>
          </a:xfrm>
          <a:prstGeom prst="rect">
            <a:avLst/>
          </a:prstGeom>
          <a:noFill/>
          <a:ln>
            <a:noFill/>
          </a:ln>
        </p:spPr>
      </p:pic>
      <p:sp>
        <p:nvSpPr>
          <p:cNvPr id="308" name="Google Shape;308;p53"/>
          <p:cNvSpPr txBox="1"/>
          <p:nvPr/>
        </p:nvSpPr>
        <p:spPr>
          <a:xfrm>
            <a:off x="6841075" y="287875"/>
            <a:ext cx="2108100" cy="10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December 2023</a:t>
            </a:r>
            <a:endParaRPr sz="18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54"/>
          <p:cNvPicPr preferRelativeResize="0"/>
          <p:nvPr/>
        </p:nvPicPr>
        <p:blipFill>
          <a:blip r:embed="rId3">
            <a:alphaModFix/>
          </a:blip>
          <a:stretch>
            <a:fillRect/>
          </a:stretch>
        </p:blipFill>
        <p:spPr>
          <a:xfrm>
            <a:off x="152400" y="152400"/>
            <a:ext cx="8118892" cy="48387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55"/>
          <p:cNvPicPr preferRelativeResize="0"/>
          <p:nvPr/>
        </p:nvPicPr>
        <p:blipFill>
          <a:blip r:embed="rId3">
            <a:alphaModFix/>
          </a:blip>
          <a:stretch>
            <a:fillRect/>
          </a:stretch>
        </p:blipFill>
        <p:spPr>
          <a:xfrm>
            <a:off x="-37500" y="0"/>
            <a:ext cx="6858001" cy="5143500"/>
          </a:xfrm>
          <a:prstGeom prst="rect">
            <a:avLst/>
          </a:prstGeom>
          <a:noFill/>
          <a:ln>
            <a:noFill/>
          </a:ln>
        </p:spPr>
      </p:pic>
      <p:sp>
        <p:nvSpPr>
          <p:cNvPr id="319" name="Google Shape;319;p55"/>
          <p:cNvSpPr txBox="1"/>
          <p:nvPr/>
        </p:nvSpPr>
        <p:spPr>
          <a:xfrm>
            <a:off x="7045475" y="189000"/>
            <a:ext cx="21168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dk2"/>
                </a:solidFill>
              </a:rPr>
              <a:t>You can still resist..</a:t>
            </a:r>
            <a:endParaRPr sz="29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we get here?</a:t>
            </a:r>
            <a:endParaRPr/>
          </a:p>
        </p:txBody>
      </p:sp>
      <p:sp>
        <p:nvSpPr>
          <p:cNvPr id="325" name="Google Shape;325;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b="1" lang="en"/>
              <a:t>Amateur hour</a:t>
            </a:r>
            <a:endParaRPr/>
          </a:p>
          <a:p>
            <a:pPr indent="-334327" lvl="0" marL="457200" rtl="0" algn="l">
              <a:spcBef>
                <a:spcPts val="0"/>
              </a:spcBef>
              <a:spcAft>
                <a:spcPts val="0"/>
              </a:spcAft>
              <a:buSzPct val="100000"/>
              <a:buChar char="●"/>
            </a:pPr>
            <a:r>
              <a:rPr lang="en"/>
              <a:t>For dangerous chemicals, industrial plants, power plants, we’ve developed rules and legislation</a:t>
            </a:r>
            <a:endParaRPr/>
          </a:p>
          <a:p>
            <a:pPr indent="-310832" lvl="1" marL="914400" rtl="0" algn="l">
              <a:spcBef>
                <a:spcPts val="0"/>
              </a:spcBef>
              <a:spcAft>
                <a:spcPts val="0"/>
              </a:spcAft>
              <a:buSzPct val="100000"/>
              <a:buChar char="○"/>
            </a:pPr>
            <a:r>
              <a:rPr lang="en"/>
              <a:t>Over the centuries</a:t>
            </a:r>
            <a:endParaRPr/>
          </a:p>
          <a:p>
            <a:pPr indent="-310832" lvl="1" marL="914400" rtl="0" algn="l">
              <a:spcBef>
                <a:spcPts val="0"/>
              </a:spcBef>
              <a:spcAft>
                <a:spcPts val="0"/>
              </a:spcAft>
              <a:buSzPct val="100000"/>
              <a:buChar char="○"/>
            </a:pPr>
            <a:r>
              <a:rPr lang="en"/>
              <a:t>Pre-Titanic, everyone could just design a ship</a:t>
            </a:r>
            <a:endParaRPr/>
          </a:p>
          <a:p>
            <a:pPr indent="-334327" lvl="0" marL="457200" rtl="0" algn="l">
              <a:spcBef>
                <a:spcPts val="0"/>
              </a:spcBef>
              <a:spcAft>
                <a:spcPts val="0"/>
              </a:spcAft>
              <a:buSzPct val="100000"/>
              <a:buChar char="●"/>
            </a:pPr>
            <a:r>
              <a:rPr lang="en"/>
              <a:t>We’ve moved to computers faster than we could craft rules</a:t>
            </a:r>
            <a:endParaRPr/>
          </a:p>
          <a:p>
            <a:pPr indent="-310832" lvl="1" marL="914400" rtl="0" algn="l">
              <a:spcBef>
                <a:spcPts val="0"/>
              </a:spcBef>
              <a:spcAft>
                <a:spcPts val="0"/>
              </a:spcAft>
              <a:buSzPct val="100000"/>
              <a:buChar char="○"/>
            </a:pPr>
            <a:r>
              <a:rPr lang="en"/>
              <a:t>And we’re still not ready</a:t>
            </a:r>
            <a:endParaRPr/>
          </a:p>
          <a:p>
            <a:pPr indent="-334327" lvl="0" marL="457200" rtl="0" algn="l">
              <a:spcBef>
                <a:spcPts val="0"/>
              </a:spcBef>
              <a:spcAft>
                <a:spcPts val="0"/>
              </a:spcAft>
              <a:buSzPct val="100000"/>
              <a:buChar char="●"/>
            </a:pPr>
            <a:r>
              <a:rPr lang="en"/>
              <a:t>Security is not something that gets you a promotion</a:t>
            </a:r>
            <a:endParaRPr/>
          </a:p>
          <a:p>
            <a:pPr indent="-310832" lvl="1" marL="914400" rtl="0" algn="l">
              <a:spcBef>
                <a:spcPts val="0"/>
              </a:spcBef>
              <a:spcAft>
                <a:spcPts val="0"/>
              </a:spcAft>
              <a:buSzPct val="100000"/>
              <a:buChar char="○"/>
            </a:pPr>
            <a:r>
              <a:rPr lang="en"/>
              <a:t>Best you can achieve is “not fail dramatically”</a:t>
            </a:r>
            <a:endParaRPr/>
          </a:p>
          <a:p>
            <a:pPr indent="-334327" lvl="0" marL="457200" rtl="0" algn="l">
              <a:spcBef>
                <a:spcPts val="0"/>
              </a:spcBef>
              <a:spcAft>
                <a:spcPts val="0"/>
              </a:spcAft>
              <a:buSzPct val="100000"/>
              <a:buChar char="●"/>
            </a:pPr>
            <a:r>
              <a:rPr lang="en"/>
              <a:t>Boards of directors in The Netherlands and Europe are mostly devoid of technical knowledge</a:t>
            </a:r>
            <a:endParaRPr/>
          </a:p>
          <a:p>
            <a:pPr indent="-334327" lvl="0" marL="457200" rtl="0" algn="l">
              <a:spcBef>
                <a:spcPts val="0"/>
              </a:spcBef>
              <a:spcAft>
                <a:spcPts val="0"/>
              </a:spcAft>
              <a:buSzPct val="100000"/>
              <a:buChar char="●"/>
            </a:pPr>
            <a:r>
              <a:rPr lang="en"/>
              <a:t>Boards therefore prefer to outsource</a:t>
            </a:r>
            <a:br>
              <a:rPr lang="en"/>
            </a:br>
            <a:endParaRPr/>
          </a:p>
          <a:p>
            <a:pPr indent="-334327" lvl="0" marL="457200" rtl="0" algn="l">
              <a:spcBef>
                <a:spcPts val="0"/>
              </a:spcBef>
              <a:spcAft>
                <a:spcPts val="0"/>
              </a:spcAft>
              <a:buSzPct val="100000"/>
              <a:buChar char="●"/>
            </a:pPr>
            <a:r>
              <a:rPr b="1" lang="en"/>
              <a:t>NEW: Legislation like </a:t>
            </a:r>
            <a:r>
              <a:rPr b="1" lang="en"/>
              <a:t>NIS2 directive (NCSC), CRA (RDI), DORA, PLD…</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7"/>
          <p:cNvPicPr preferRelativeResize="0"/>
          <p:nvPr/>
        </p:nvPicPr>
        <p:blipFill>
          <a:blip r:embed="rId3">
            <a:alphaModFix/>
          </a:blip>
          <a:stretch>
            <a:fillRect/>
          </a:stretch>
        </p:blipFill>
        <p:spPr>
          <a:xfrm>
            <a:off x="0" y="0"/>
            <a:ext cx="3857626" cy="5143501"/>
          </a:xfrm>
          <a:prstGeom prst="rect">
            <a:avLst/>
          </a:prstGeom>
          <a:noFill/>
          <a:ln>
            <a:noFill/>
          </a:ln>
        </p:spPr>
      </p:pic>
      <p:pic>
        <p:nvPicPr>
          <p:cNvPr id="331" name="Google Shape;331;p57"/>
          <p:cNvPicPr preferRelativeResize="0"/>
          <p:nvPr/>
        </p:nvPicPr>
        <p:blipFill>
          <a:blip r:embed="rId4">
            <a:alphaModFix/>
          </a:blip>
          <a:stretch>
            <a:fillRect/>
          </a:stretch>
        </p:blipFill>
        <p:spPr>
          <a:xfrm>
            <a:off x="3857625" y="144975"/>
            <a:ext cx="5358649" cy="2610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8"/>
          <p:cNvSpPr txBox="1"/>
          <p:nvPr/>
        </p:nvSpPr>
        <p:spPr>
          <a:xfrm>
            <a:off x="580100" y="47857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ISO 27001</a:t>
            </a:r>
            <a:endParaRPr b="1" sz="1800">
              <a:solidFill>
                <a:schemeClr val="dk2"/>
              </a:solidFill>
            </a:endParaRPr>
          </a:p>
        </p:txBody>
      </p:sp>
      <p:sp>
        <p:nvSpPr>
          <p:cNvPr id="337" name="Google Shape;337;p58"/>
          <p:cNvSpPr txBox="1"/>
          <p:nvPr/>
        </p:nvSpPr>
        <p:spPr>
          <a:xfrm>
            <a:off x="848525" y="117237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ITIL</a:t>
            </a:r>
            <a:endParaRPr b="1" sz="1800">
              <a:solidFill>
                <a:schemeClr val="dk2"/>
              </a:solidFill>
            </a:endParaRPr>
          </a:p>
        </p:txBody>
      </p:sp>
      <p:sp>
        <p:nvSpPr>
          <p:cNvPr id="338" name="Google Shape;338;p58"/>
          <p:cNvSpPr txBox="1"/>
          <p:nvPr/>
        </p:nvSpPr>
        <p:spPr>
          <a:xfrm>
            <a:off x="1585850" y="252847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PCI-DSS</a:t>
            </a:r>
            <a:endParaRPr b="1" sz="1800">
              <a:solidFill>
                <a:schemeClr val="dk2"/>
              </a:solidFill>
            </a:endParaRPr>
          </a:p>
        </p:txBody>
      </p:sp>
      <p:sp>
        <p:nvSpPr>
          <p:cNvPr id="339" name="Google Shape;339;p58"/>
          <p:cNvSpPr txBox="1"/>
          <p:nvPr/>
        </p:nvSpPr>
        <p:spPr>
          <a:xfrm>
            <a:off x="2482725" y="145782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AVG/GDPR</a:t>
            </a:r>
            <a:endParaRPr b="1" sz="1800">
              <a:solidFill>
                <a:schemeClr val="dk2"/>
              </a:solidFill>
            </a:endParaRPr>
          </a:p>
        </p:txBody>
      </p:sp>
      <p:sp>
        <p:nvSpPr>
          <p:cNvPr id="340" name="Google Shape;340;p58"/>
          <p:cNvSpPr txBox="1"/>
          <p:nvPr/>
        </p:nvSpPr>
        <p:spPr>
          <a:xfrm>
            <a:off x="3882350" y="52482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PHISHING TRAINING</a:t>
            </a:r>
            <a:endParaRPr b="1" sz="1800">
              <a:solidFill>
                <a:schemeClr val="dk2"/>
              </a:solidFill>
            </a:endParaRPr>
          </a:p>
        </p:txBody>
      </p:sp>
      <p:sp>
        <p:nvSpPr>
          <p:cNvPr id="341" name="Google Shape;341;p58"/>
          <p:cNvSpPr txBox="1"/>
          <p:nvPr/>
        </p:nvSpPr>
        <p:spPr>
          <a:xfrm>
            <a:off x="3962250" y="227732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CISO</a:t>
            </a:r>
            <a:endParaRPr b="1" sz="1800">
              <a:solidFill>
                <a:schemeClr val="dk2"/>
              </a:solidFill>
            </a:endParaRPr>
          </a:p>
        </p:txBody>
      </p:sp>
      <p:sp>
        <p:nvSpPr>
          <p:cNvPr id="342" name="Google Shape;342;p58"/>
          <p:cNvSpPr txBox="1"/>
          <p:nvPr/>
        </p:nvSpPr>
        <p:spPr>
          <a:xfrm>
            <a:off x="5083475" y="328512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SOC 2</a:t>
            </a:r>
            <a:endParaRPr b="1" sz="1800">
              <a:solidFill>
                <a:schemeClr val="dk2"/>
              </a:solidFill>
            </a:endParaRPr>
          </a:p>
        </p:txBody>
      </p:sp>
      <p:sp>
        <p:nvSpPr>
          <p:cNvPr id="343" name="Google Shape;343;p58"/>
          <p:cNvSpPr txBox="1"/>
          <p:nvPr/>
        </p:nvSpPr>
        <p:spPr>
          <a:xfrm>
            <a:off x="5545250" y="1953450"/>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COBIT</a:t>
            </a:r>
            <a:endParaRPr b="1" sz="1800">
              <a:solidFill>
                <a:schemeClr val="dk2"/>
              </a:solidFill>
            </a:endParaRPr>
          </a:p>
        </p:txBody>
      </p:sp>
      <p:sp>
        <p:nvSpPr>
          <p:cNvPr id="344" name="Google Shape;344;p58"/>
          <p:cNvSpPr txBox="1"/>
          <p:nvPr/>
        </p:nvSpPr>
        <p:spPr>
          <a:xfrm>
            <a:off x="5973200" y="3802325"/>
            <a:ext cx="1662900" cy="9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NIS1</a:t>
            </a:r>
            <a:endParaRPr b="1" sz="18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9"/>
          <p:cNvPicPr preferRelativeResize="0"/>
          <p:nvPr/>
        </p:nvPicPr>
        <p:blipFill>
          <a:blip r:embed="rId3">
            <a:alphaModFix/>
          </a:blip>
          <a:stretch>
            <a:fillRect/>
          </a:stretch>
        </p:blipFill>
        <p:spPr>
          <a:xfrm>
            <a:off x="5777274" y="4011451"/>
            <a:ext cx="646750" cy="1132052"/>
          </a:xfrm>
          <a:prstGeom prst="rect">
            <a:avLst/>
          </a:prstGeom>
          <a:noFill/>
          <a:ln>
            <a:noFill/>
          </a:ln>
        </p:spPr>
      </p:pic>
      <p:pic>
        <p:nvPicPr>
          <p:cNvPr id="350" name="Google Shape;350;p59"/>
          <p:cNvPicPr preferRelativeResize="0"/>
          <p:nvPr/>
        </p:nvPicPr>
        <p:blipFill>
          <a:blip r:embed="rId4">
            <a:alphaModFix/>
          </a:blip>
          <a:stretch>
            <a:fillRect/>
          </a:stretch>
        </p:blipFill>
        <p:spPr>
          <a:xfrm>
            <a:off x="281925" y="122400"/>
            <a:ext cx="969400" cy="1381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60"/>
          <p:cNvPicPr preferRelativeResize="0"/>
          <p:nvPr/>
        </p:nvPicPr>
        <p:blipFill>
          <a:blip r:embed="rId3">
            <a:alphaModFix/>
          </a:blip>
          <a:stretch>
            <a:fillRect/>
          </a:stretch>
        </p:blipFill>
        <p:spPr>
          <a:xfrm>
            <a:off x="5777274" y="4011451"/>
            <a:ext cx="646750" cy="1132052"/>
          </a:xfrm>
          <a:prstGeom prst="rect">
            <a:avLst/>
          </a:prstGeom>
          <a:noFill/>
          <a:ln>
            <a:noFill/>
          </a:ln>
        </p:spPr>
      </p:pic>
      <p:pic>
        <p:nvPicPr>
          <p:cNvPr id="356" name="Google Shape;356;p60"/>
          <p:cNvPicPr preferRelativeResize="0"/>
          <p:nvPr/>
        </p:nvPicPr>
        <p:blipFill>
          <a:blip r:embed="rId4">
            <a:alphaModFix/>
          </a:blip>
          <a:stretch>
            <a:fillRect/>
          </a:stretch>
        </p:blipFill>
        <p:spPr>
          <a:xfrm>
            <a:off x="281925" y="122400"/>
            <a:ext cx="969400" cy="1381900"/>
          </a:xfrm>
          <a:prstGeom prst="rect">
            <a:avLst/>
          </a:prstGeom>
          <a:noFill/>
          <a:ln>
            <a:noFill/>
          </a:ln>
        </p:spPr>
      </p:pic>
      <p:pic>
        <p:nvPicPr>
          <p:cNvPr id="357" name="Google Shape;357;p60"/>
          <p:cNvPicPr preferRelativeResize="0"/>
          <p:nvPr/>
        </p:nvPicPr>
        <p:blipFill>
          <a:blip r:embed="rId5">
            <a:alphaModFix/>
          </a:blip>
          <a:stretch>
            <a:fillRect/>
          </a:stretch>
        </p:blipFill>
        <p:spPr>
          <a:xfrm>
            <a:off x="6602225" y="3975837"/>
            <a:ext cx="1203275" cy="1203275"/>
          </a:xfrm>
          <a:prstGeom prst="rect">
            <a:avLst/>
          </a:prstGeom>
          <a:noFill/>
          <a:ln>
            <a:noFill/>
          </a:ln>
        </p:spPr>
      </p:pic>
      <p:cxnSp>
        <p:nvCxnSpPr>
          <p:cNvPr id="358" name="Google Shape;358;p60"/>
          <p:cNvCxnSpPr>
            <a:stCxn id="356" idx="3"/>
            <a:endCxn id="355" idx="0"/>
          </p:cNvCxnSpPr>
          <p:nvPr/>
        </p:nvCxnSpPr>
        <p:spPr>
          <a:xfrm>
            <a:off x="1251325" y="813350"/>
            <a:ext cx="4849200" cy="3198000"/>
          </a:xfrm>
          <a:prstGeom prst="straightConnector1">
            <a:avLst/>
          </a:prstGeom>
          <a:noFill/>
          <a:ln cap="flat" cmpd="sng" w="28575">
            <a:solidFill>
              <a:schemeClr val="dk2"/>
            </a:solidFill>
            <a:prstDash val="solid"/>
            <a:round/>
            <a:headEnd len="med" w="med" type="none"/>
            <a:tailEnd len="med" w="med" type="triangle"/>
          </a:ln>
        </p:spPr>
      </p:cxnSp>
      <p:cxnSp>
        <p:nvCxnSpPr>
          <p:cNvPr id="359" name="Google Shape;359;p60"/>
          <p:cNvCxnSpPr>
            <a:stCxn id="356" idx="2"/>
            <a:endCxn id="355" idx="1"/>
          </p:cNvCxnSpPr>
          <p:nvPr/>
        </p:nvCxnSpPr>
        <p:spPr>
          <a:xfrm>
            <a:off x="766625" y="1504300"/>
            <a:ext cx="5010600" cy="3073200"/>
          </a:xfrm>
          <a:prstGeom prst="straightConnector1">
            <a:avLst/>
          </a:prstGeom>
          <a:noFill/>
          <a:ln cap="flat" cmpd="sng" w="28575">
            <a:solidFill>
              <a:schemeClr val="dk2"/>
            </a:solidFill>
            <a:prstDash val="solid"/>
            <a:round/>
            <a:headEnd len="med" w="med" type="none"/>
            <a:tailEnd len="med" w="med" type="triangle"/>
          </a:ln>
        </p:spPr>
      </p:cxnSp>
      <p:cxnSp>
        <p:nvCxnSpPr>
          <p:cNvPr id="360" name="Google Shape;360;p60"/>
          <p:cNvCxnSpPr>
            <a:stCxn id="356" idx="0"/>
            <a:endCxn id="357" idx="0"/>
          </p:cNvCxnSpPr>
          <p:nvPr/>
        </p:nvCxnSpPr>
        <p:spPr>
          <a:xfrm>
            <a:off x="766625" y="122400"/>
            <a:ext cx="6437100" cy="38535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61"/>
          <p:cNvPicPr preferRelativeResize="0"/>
          <p:nvPr/>
        </p:nvPicPr>
        <p:blipFill>
          <a:blip r:embed="rId3">
            <a:alphaModFix/>
          </a:blip>
          <a:stretch>
            <a:fillRect/>
          </a:stretch>
        </p:blipFill>
        <p:spPr>
          <a:xfrm>
            <a:off x="6574800" y="4011450"/>
            <a:ext cx="1132050" cy="1132050"/>
          </a:xfrm>
          <a:prstGeom prst="rect">
            <a:avLst/>
          </a:prstGeom>
          <a:noFill/>
          <a:ln>
            <a:noFill/>
          </a:ln>
        </p:spPr>
      </p:pic>
      <p:pic>
        <p:nvPicPr>
          <p:cNvPr id="366" name="Google Shape;366;p61"/>
          <p:cNvPicPr preferRelativeResize="0"/>
          <p:nvPr/>
        </p:nvPicPr>
        <p:blipFill>
          <a:blip r:embed="rId4">
            <a:alphaModFix/>
          </a:blip>
          <a:stretch>
            <a:fillRect/>
          </a:stretch>
        </p:blipFill>
        <p:spPr>
          <a:xfrm>
            <a:off x="5777274" y="4011451"/>
            <a:ext cx="646750" cy="1132052"/>
          </a:xfrm>
          <a:prstGeom prst="rect">
            <a:avLst/>
          </a:prstGeom>
          <a:noFill/>
          <a:ln>
            <a:noFill/>
          </a:ln>
        </p:spPr>
      </p:pic>
      <p:pic>
        <p:nvPicPr>
          <p:cNvPr id="367" name="Google Shape;367;p61"/>
          <p:cNvPicPr preferRelativeResize="0"/>
          <p:nvPr/>
        </p:nvPicPr>
        <p:blipFill>
          <a:blip r:embed="rId5">
            <a:alphaModFix/>
          </a:blip>
          <a:stretch>
            <a:fillRect/>
          </a:stretch>
        </p:blipFill>
        <p:spPr>
          <a:xfrm>
            <a:off x="281925" y="122400"/>
            <a:ext cx="969400" cy="1381900"/>
          </a:xfrm>
          <a:prstGeom prst="rect">
            <a:avLst/>
          </a:prstGeom>
          <a:noFill/>
          <a:ln>
            <a:noFill/>
          </a:ln>
        </p:spPr>
      </p:pic>
      <p:cxnSp>
        <p:nvCxnSpPr>
          <p:cNvPr id="368" name="Google Shape;368;p61"/>
          <p:cNvCxnSpPr>
            <a:stCxn id="367" idx="3"/>
            <a:endCxn id="366" idx="0"/>
          </p:cNvCxnSpPr>
          <p:nvPr/>
        </p:nvCxnSpPr>
        <p:spPr>
          <a:xfrm>
            <a:off x="1251325" y="813350"/>
            <a:ext cx="4849200" cy="3198000"/>
          </a:xfrm>
          <a:prstGeom prst="straightConnector1">
            <a:avLst/>
          </a:prstGeom>
          <a:noFill/>
          <a:ln cap="flat" cmpd="sng" w="28575">
            <a:solidFill>
              <a:schemeClr val="dk2"/>
            </a:solidFill>
            <a:prstDash val="solid"/>
            <a:round/>
            <a:headEnd len="med" w="med" type="none"/>
            <a:tailEnd len="med" w="med" type="triangle"/>
          </a:ln>
        </p:spPr>
      </p:cxnSp>
      <p:cxnSp>
        <p:nvCxnSpPr>
          <p:cNvPr id="369" name="Google Shape;369;p61"/>
          <p:cNvCxnSpPr>
            <a:stCxn id="367" idx="2"/>
            <a:endCxn id="366" idx="1"/>
          </p:cNvCxnSpPr>
          <p:nvPr/>
        </p:nvCxnSpPr>
        <p:spPr>
          <a:xfrm>
            <a:off x="766625" y="1504300"/>
            <a:ext cx="5010600" cy="3073200"/>
          </a:xfrm>
          <a:prstGeom prst="straightConnector1">
            <a:avLst/>
          </a:prstGeom>
          <a:noFill/>
          <a:ln cap="flat" cmpd="sng" w="28575">
            <a:solidFill>
              <a:schemeClr val="dk2"/>
            </a:solidFill>
            <a:prstDash val="solid"/>
            <a:round/>
            <a:headEnd len="med" w="med" type="none"/>
            <a:tailEnd len="med" w="med" type="triangle"/>
          </a:ln>
        </p:spPr>
      </p:cxnSp>
      <p:cxnSp>
        <p:nvCxnSpPr>
          <p:cNvPr id="370" name="Google Shape;370;p61"/>
          <p:cNvCxnSpPr>
            <a:stCxn id="367" idx="0"/>
            <a:endCxn id="365" idx="0"/>
          </p:cNvCxnSpPr>
          <p:nvPr/>
        </p:nvCxnSpPr>
        <p:spPr>
          <a:xfrm>
            <a:off x="766625" y="122400"/>
            <a:ext cx="6374100" cy="3888900"/>
          </a:xfrm>
          <a:prstGeom prst="straightConnector1">
            <a:avLst/>
          </a:prstGeom>
          <a:noFill/>
          <a:ln cap="flat" cmpd="sng" w="28575">
            <a:solidFill>
              <a:schemeClr val="dk2"/>
            </a:solidFill>
            <a:prstDash val="solid"/>
            <a:round/>
            <a:headEnd len="med" w="med" type="none"/>
            <a:tailEnd len="med" w="med" type="triangle"/>
          </a:ln>
        </p:spPr>
      </p:cxnSp>
      <p:sp>
        <p:nvSpPr>
          <p:cNvPr id="371" name="Google Shape;371;p61"/>
          <p:cNvSpPr/>
          <p:nvPr/>
        </p:nvSpPr>
        <p:spPr>
          <a:xfrm rot="-5400000">
            <a:off x="4915575" y="2583125"/>
            <a:ext cx="2955300" cy="3760800"/>
          </a:xfrm>
          <a:prstGeom prst="arc">
            <a:avLst>
              <a:gd fmla="val 16200000" name="adj1"/>
              <a:gd fmla="val 0"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152400" y="1371600"/>
            <a:ext cx="8839200" cy="3640435"/>
          </a:xfrm>
          <a:prstGeom prst="rect">
            <a:avLst/>
          </a:prstGeom>
          <a:noFill/>
          <a:ln>
            <a:noFill/>
          </a:ln>
        </p:spPr>
      </p:pic>
      <p:cxnSp>
        <p:nvCxnSpPr>
          <p:cNvPr id="97" name="Google Shape;97;p17"/>
          <p:cNvCxnSpPr/>
          <p:nvPr/>
        </p:nvCxnSpPr>
        <p:spPr>
          <a:xfrm flipH="1">
            <a:off x="2717475" y="800025"/>
            <a:ext cx="1560300" cy="6546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62"/>
          <p:cNvPicPr preferRelativeResize="0"/>
          <p:nvPr/>
        </p:nvPicPr>
        <p:blipFill>
          <a:blip r:embed="rId3">
            <a:alphaModFix/>
          </a:blip>
          <a:stretch>
            <a:fillRect/>
          </a:stretch>
        </p:blipFill>
        <p:spPr>
          <a:xfrm>
            <a:off x="5777274" y="4011451"/>
            <a:ext cx="646750" cy="1132052"/>
          </a:xfrm>
          <a:prstGeom prst="rect">
            <a:avLst/>
          </a:prstGeom>
          <a:noFill/>
          <a:ln>
            <a:noFill/>
          </a:ln>
        </p:spPr>
      </p:pic>
      <p:pic>
        <p:nvPicPr>
          <p:cNvPr id="377" name="Google Shape;377;p62"/>
          <p:cNvPicPr preferRelativeResize="0"/>
          <p:nvPr/>
        </p:nvPicPr>
        <p:blipFill>
          <a:blip r:embed="rId4">
            <a:alphaModFix/>
          </a:blip>
          <a:stretch>
            <a:fillRect/>
          </a:stretch>
        </p:blipFill>
        <p:spPr>
          <a:xfrm>
            <a:off x="281925" y="122400"/>
            <a:ext cx="969400" cy="1381900"/>
          </a:xfrm>
          <a:prstGeom prst="rect">
            <a:avLst/>
          </a:prstGeom>
          <a:noFill/>
          <a:ln>
            <a:noFill/>
          </a:ln>
        </p:spPr>
      </p:pic>
      <p:pic>
        <p:nvPicPr>
          <p:cNvPr id="378" name="Google Shape;378;p62"/>
          <p:cNvPicPr preferRelativeResize="0"/>
          <p:nvPr/>
        </p:nvPicPr>
        <p:blipFill>
          <a:blip r:embed="rId5">
            <a:alphaModFix/>
          </a:blip>
          <a:stretch>
            <a:fillRect/>
          </a:stretch>
        </p:blipFill>
        <p:spPr>
          <a:xfrm>
            <a:off x="6639300" y="4011462"/>
            <a:ext cx="1203275" cy="1203275"/>
          </a:xfrm>
          <a:prstGeom prst="rect">
            <a:avLst/>
          </a:prstGeom>
          <a:noFill/>
          <a:ln>
            <a:noFill/>
          </a:ln>
        </p:spPr>
      </p:pic>
      <p:sp>
        <p:nvSpPr>
          <p:cNvPr id="379" name="Google Shape;379;p62"/>
          <p:cNvSpPr/>
          <p:nvPr/>
        </p:nvSpPr>
        <p:spPr>
          <a:xfrm rot="-5400000">
            <a:off x="4915575" y="2583125"/>
            <a:ext cx="2955300" cy="3760800"/>
          </a:xfrm>
          <a:prstGeom prst="arc">
            <a:avLst>
              <a:gd fmla="val 16200000" name="adj1"/>
              <a:gd fmla="val 0"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62"/>
          <p:cNvPicPr preferRelativeResize="0"/>
          <p:nvPr/>
        </p:nvPicPr>
        <p:blipFill>
          <a:blip r:embed="rId6">
            <a:alphaModFix/>
          </a:blip>
          <a:stretch>
            <a:fillRect/>
          </a:stretch>
        </p:blipFill>
        <p:spPr>
          <a:xfrm>
            <a:off x="5436033" y="248923"/>
            <a:ext cx="1203275" cy="801379"/>
          </a:xfrm>
          <a:prstGeom prst="rect">
            <a:avLst/>
          </a:prstGeom>
          <a:noFill/>
          <a:ln>
            <a:noFill/>
          </a:ln>
        </p:spPr>
      </p:pic>
      <p:pic>
        <p:nvPicPr>
          <p:cNvPr id="381" name="Google Shape;381;p62"/>
          <p:cNvPicPr preferRelativeResize="0"/>
          <p:nvPr/>
        </p:nvPicPr>
        <p:blipFill>
          <a:blip r:embed="rId7">
            <a:alphaModFix/>
          </a:blip>
          <a:stretch>
            <a:fillRect/>
          </a:stretch>
        </p:blipFill>
        <p:spPr>
          <a:xfrm>
            <a:off x="3282128" y="612969"/>
            <a:ext cx="822100" cy="545875"/>
          </a:xfrm>
          <a:prstGeom prst="rect">
            <a:avLst/>
          </a:prstGeom>
          <a:noFill/>
          <a:ln>
            <a:noFill/>
          </a:ln>
        </p:spPr>
      </p:pic>
      <p:pic>
        <p:nvPicPr>
          <p:cNvPr id="382" name="Google Shape;382;p62"/>
          <p:cNvPicPr preferRelativeResize="0"/>
          <p:nvPr/>
        </p:nvPicPr>
        <p:blipFill>
          <a:blip r:embed="rId8">
            <a:alphaModFix/>
          </a:blip>
          <a:stretch>
            <a:fillRect/>
          </a:stretch>
        </p:blipFill>
        <p:spPr>
          <a:xfrm>
            <a:off x="7264512" y="1243900"/>
            <a:ext cx="1054729" cy="702450"/>
          </a:xfrm>
          <a:prstGeom prst="rect">
            <a:avLst/>
          </a:prstGeom>
          <a:noFill/>
          <a:ln>
            <a:noFill/>
          </a:ln>
        </p:spPr>
      </p:pic>
      <p:pic>
        <p:nvPicPr>
          <p:cNvPr id="383" name="Google Shape;383;p62"/>
          <p:cNvPicPr preferRelativeResize="0"/>
          <p:nvPr/>
        </p:nvPicPr>
        <p:blipFill>
          <a:blip r:embed="rId9">
            <a:alphaModFix/>
          </a:blip>
          <a:stretch>
            <a:fillRect/>
          </a:stretch>
        </p:blipFill>
        <p:spPr>
          <a:xfrm>
            <a:off x="3207522" y="2066737"/>
            <a:ext cx="971308" cy="545875"/>
          </a:xfrm>
          <a:prstGeom prst="rect">
            <a:avLst/>
          </a:prstGeom>
          <a:noFill/>
          <a:ln>
            <a:noFill/>
          </a:ln>
        </p:spPr>
      </p:pic>
      <p:pic>
        <p:nvPicPr>
          <p:cNvPr id="384" name="Google Shape;384;p62"/>
          <p:cNvPicPr preferRelativeResize="0"/>
          <p:nvPr/>
        </p:nvPicPr>
        <p:blipFill>
          <a:blip r:embed="rId10">
            <a:alphaModFix/>
          </a:blip>
          <a:stretch>
            <a:fillRect/>
          </a:stretch>
        </p:blipFill>
        <p:spPr>
          <a:xfrm>
            <a:off x="5535100" y="1633450"/>
            <a:ext cx="858100" cy="482250"/>
          </a:xfrm>
          <a:prstGeom prst="rect">
            <a:avLst/>
          </a:prstGeom>
          <a:noFill/>
          <a:ln>
            <a:noFill/>
          </a:ln>
        </p:spPr>
      </p:pic>
      <p:pic>
        <p:nvPicPr>
          <p:cNvPr id="385" name="Google Shape;385;p62"/>
          <p:cNvPicPr preferRelativeResize="0"/>
          <p:nvPr/>
        </p:nvPicPr>
        <p:blipFill>
          <a:blip r:embed="rId11">
            <a:alphaModFix/>
          </a:blip>
          <a:stretch>
            <a:fillRect/>
          </a:stretch>
        </p:blipFill>
        <p:spPr>
          <a:xfrm>
            <a:off x="2225528" y="2786843"/>
            <a:ext cx="822100" cy="549164"/>
          </a:xfrm>
          <a:prstGeom prst="rect">
            <a:avLst/>
          </a:prstGeom>
          <a:noFill/>
          <a:ln>
            <a:noFill/>
          </a:ln>
        </p:spPr>
      </p:pic>
      <p:pic>
        <p:nvPicPr>
          <p:cNvPr id="386" name="Google Shape;386;p62"/>
          <p:cNvPicPr preferRelativeResize="0"/>
          <p:nvPr/>
        </p:nvPicPr>
        <p:blipFill>
          <a:blip r:embed="rId12">
            <a:alphaModFix/>
          </a:blip>
          <a:stretch>
            <a:fillRect/>
          </a:stretch>
        </p:blipFill>
        <p:spPr>
          <a:xfrm>
            <a:off x="7264500" y="2115699"/>
            <a:ext cx="1592518" cy="1060625"/>
          </a:xfrm>
          <a:prstGeom prst="rect">
            <a:avLst/>
          </a:prstGeom>
          <a:noFill/>
          <a:ln>
            <a:noFill/>
          </a:ln>
        </p:spPr>
      </p:pic>
      <p:cxnSp>
        <p:nvCxnSpPr>
          <p:cNvPr id="387" name="Google Shape;387;p62"/>
          <p:cNvCxnSpPr>
            <a:stCxn id="377" idx="3"/>
            <a:endCxn id="385" idx="1"/>
          </p:cNvCxnSpPr>
          <p:nvPr/>
        </p:nvCxnSpPr>
        <p:spPr>
          <a:xfrm>
            <a:off x="1251325" y="813350"/>
            <a:ext cx="974100" cy="2248200"/>
          </a:xfrm>
          <a:prstGeom prst="straightConnector1">
            <a:avLst/>
          </a:prstGeom>
          <a:noFill/>
          <a:ln cap="flat" cmpd="sng" w="9525">
            <a:solidFill>
              <a:schemeClr val="dk2"/>
            </a:solidFill>
            <a:prstDash val="solid"/>
            <a:round/>
            <a:headEnd len="med" w="med" type="none"/>
            <a:tailEnd len="med" w="med" type="triangle"/>
          </a:ln>
        </p:spPr>
      </p:cxnSp>
      <p:cxnSp>
        <p:nvCxnSpPr>
          <p:cNvPr id="388" name="Google Shape;388;p62"/>
          <p:cNvCxnSpPr>
            <a:stCxn id="385" idx="0"/>
            <a:endCxn id="381" idx="1"/>
          </p:cNvCxnSpPr>
          <p:nvPr/>
        </p:nvCxnSpPr>
        <p:spPr>
          <a:xfrm flipH="1" rot="10800000">
            <a:off x="2636578" y="886043"/>
            <a:ext cx="645600" cy="1900800"/>
          </a:xfrm>
          <a:prstGeom prst="straightConnector1">
            <a:avLst/>
          </a:prstGeom>
          <a:noFill/>
          <a:ln cap="flat" cmpd="sng" w="9525">
            <a:solidFill>
              <a:schemeClr val="dk2"/>
            </a:solidFill>
            <a:prstDash val="solid"/>
            <a:round/>
            <a:headEnd len="med" w="med" type="none"/>
            <a:tailEnd len="med" w="med" type="triangle"/>
          </a:ln>
        </p:spPr>
      </p:cxnSp>
      <p:cxnSp>
        <p:nvCxnSpPr>
          <p:cNvPr id="389" name="Google Shape;389;p62"/>
          <p:cNvCxnSpPr>
            <a:stCxn id="381" idx="3"/>
            <a:endCxn id="384" idx="1"/>
          </p:cNvCxnSpPr>
          <p:nvPr/>
        </p:nvCxnSpPr>
        <p:spPr>
          <a:xfrm>
            <a:off x="4104228" y="885906"/>
            <a:ext cx="1431000" cy="988800"/>
          </a:xfrm>
          <a:prstGeom prst="straightConnector1">
            <a:avLst/>
          </a:prstGeom>
          <a:noFill/>
          <a:ln cap="flat" cmpd="sng" w="9525">
            <a:solidFill>
              <a:schemeClr val="dk2"/>
            </a:solidFill>
            <a:prstDash val="solid"/>
            <a:round/>
            <a:headEnd len="med" w="med" type="none"/>
            <a:tailEnd len="med" w="med" type="triangle"/>
          </a:ln>
        </p:spPr>
      </p:cxnSp>
      <p:cxnSp>
        <p:nvCxnSpPr>
          <p:cNvPr id="390" name="Google Shape;390;p62"/>
          <p:cNvCxnSpPr>
            <a:stCxn id="384" idx="3"/>
            <a:endCxn id="386" idx="1"/>
          </p:cNvCxnSpPr>
          <p:nvPr/>
        </p:nvCxnSpPr>
        <p:spPr>
          <a:xfrm>
            <a:off x="6393200" y="1874575"/>
            <a:ext cx="871200" cy="771300"/>
          </a:xfrm>
          <a:prstGeom prst="straightConnector1">
            <a:avLst/>
          </a:prstGeom>
          <a:noFill/>
          <a:ln cap="flat" cmpd="sng" w="9525">
            <a:solidFill>
              <a:schemeClr val="dk2"/>
            </a:solidFill>
            <a:prstDash val="solid"/>
            <a:round/>
            <a:headEnd len="med" w="med" type="none"/>
            <a:tailEnd len="med" w="med" type="triangle"/>
          </a:ln>
        </p:spPr>
      </p:cxnSp>
      <p:cxnSp>
        <p:nvCxnSpPr>
          <p:cNvPr id="391" name="Google Shape;391;p62"/>
          <p:cNvCxnSpPr>
            <a:stCxn id="386" idx="2"/>
            <a:endCxn id="378" idx="0"/>
          </p:cNvCxnSpPr>
          <p:nvPr/>
        </p:nvCxnSpPr>
        <p:spPr>
          <a:xfrm flipH="1">
            <a:off x="7240859" y="3176323"/>
            <a:ext cx="819900" cy="835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63"/>
          <p:cNvPicPr preferRelativeResize="0"/>
          <p:nvPr/>
        </p:nvPicPr>
        <p:blipFill>
          <a:blip r:embed="rId3">
            <a:alphaModFix/>
          </a:blip>
          <a:stretch>
            <a:fillRect/>
          </a:stretch>
        </p:blipFill>
        <p:spPr>
          <a:xfrm>
            <a:off x="5777274" y="4011451"/>
            <a:ext cx="646750" cy="1132052"/>
          </a:xfrm>
          <a:prstGeom prst="rect">
            <a:avLst/>
          </a:prstGeom>
          <a:noFill/>
          <a:ln>
            <a:noFill/>
          </a:ln>
        </p:spPr>
      </p:pic>
      <p:pic>
        <p:nvPicPr>
          <p:cNvPr id="397" name="Google Shape;397;p63"/>
          <p:cNvPicPr preferRelativeResize="0"/>
          <p:nvPr/>
        </p:nvPicPr>
        <p:blipFill>
          <a:blip r:embed="rId4">
            <a:alphaModFix/>
          </a:blip>
          <a:stretch>
            <a:fillRect/>
          </a:stretch>
        </p:blipFill>
        <p:spPr>
          <a:xfrm>
            <a:off x="281925" y="122400"/>
            <a:ext cx="969400" cy="1381900"/>
          </a:xfrm>
          <a:prstGeom prst="rect">
            <a:avLst/>
          </a:prstGeom>
          <a:noFill/>
          <a:ln>
            <a:noFill/>
          </a:ln>
        </p:spPr>
      </p:pic>
      <p:pic>
        <p:nvPicPr>
          <p:cNvPr id="398" name="Google Shape;398;p63"/>
          <p:cNvPicPr preferRelativeResize="0"/>
          <p:nvPr/>
        </p:nvPicPr>
        <p:blipFill>
          <a:blip r:embed="rId5">
            <a:alphaModFix/>
          </a:blip>
          <a:stretch>
            <a:fillRect/>
          </a:stretch>
        </p:blipFill>
        <p:spPr>
          <a:xfrm>
            <a:off x="6639300" y="4011462"/>
            <a:ext cx="1203275" cy="1203275"/>
          </a:xfrm>
          <a:prstGeom prst="rect">
            <a:avLst/>
          </a:prstGeom>
          <a:noFill/>
          <a:ln>
            <a:noFill/>
          </a:ln>
        </p:spPr>
      </p:pic>
      <p:sp>
        <p:nvSpPr>
          <p:cNvPr id="399" name="Google Shape;399;p63"/>
          <p:cNvSpPr/>
          <p:nvPr/>
        </p:nvSpPr>
        <p:spPr>
          <a:xfrm rot="-5400000">
            <a:off x="4915575" y="2583125"/>
            <a:ext cx="2955300" cy="3760800"/>
          </a:xfrm>
          <a:prstGeom prst="arc">
            <a:avLst>
              <a:gd fmla="val 16200000" name="adj1"/>
              <a:gd fmla="val 0"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63"/>
          <p:cNvPicPr preferRelativeResize="0"/>
          <p:nvPr/>
        </p:nvPicPr>
        <p:blipFill>
          <a:blip r:embed="rId6">
            <a:alphaModFix/>
          </a:blip>
          <a:stretch>
            <a:fillRect/>
          </a:stretch>
        </p:blipFill>
        <p:spPr>
          <a:xfrm>
            <a:off x="5436033" y="248923"/>
            <a:ext cx="1203275" cy="801379"/>
          </a:xfrm>
          <a:prstGeom prst="rect">
            <a:avLst/>
          </a:prstGeom>
          <a:noFill/>
          <a:ln>
            <a:noFill/>
          </a:ln>
        </p:spPr>
      </p:pic>
      <p:pic>
        <p:nvPicPr>
          <p:cNvPr id="401" name="Google Shape;401;p63"/>
          <p:cNvPicPr preferRelativeResize="0"/>
          <p:nvPr/>
        </p:nvPicPr>
        <p:blipFill>
          <a:blip r:embed="rId7">
            <a:alphaModFix/>
          </a:blip>
          <a:stretch>
            <a:fillRect/>
          </a:stretch>
        </p:blipFill>
        <p:spPr>
          <a:xfrm>
            <a:off x="3282128" y="612969"/>
            <a:ext cx="822100" cy="545875"/>
          </a:xfrm>
          <a:prstGeom prst="rect">
            <a:avLst/>
          </a:prstGeom>
          <a:noFill/>
          <a:ln>
            <a:noFill/>
          </a:ln>
        </p:spPr>
      </p:pic>
      <p:pic>
        <p:nvPicPr>
          <p:cNvPr id="402" name="Google Shape;402;p63"/>
          <p:cNvPicPr preferRelativeResize="0"/>
          <p:nvPr/>
        </p:nvPicPr>
        <p:blipFill>
          <a:blip r:embed="rId8">
            <a:alphaModFix/>
          </a:blip>
          <a:stretch>
            <a:fillRect/>
          </a:stretch>
        </p:blipFill>
        <p:spPr>
          <a:xfrm>
            <a:off x="7264512" y="1243900"/>
            <a:ext cx="1054729" cy="702450"/>
          </a:xfrm>
          <a:prstGeom prst="rect">
            <a:avLst/>
          </a:prstGeom>
          <a:noFill/>
          <a:ln>
            <a:noFill/>
          </a:ln>
        </p:spPr>
      </p:pic>
      <p:pic>
        <p:nvPicPr>
          <p:cNvPr id="403" name="Google Shape;403;p63"/>
          <p:cNvPicPr preferRelativeResize="0"/>
          <p:nvPr/>
        </p:nvPicPr>
        <p:blipFill>
          <a:blip r:embed="rId9">
            <a:alphaModFix/>
          </a:blip>
          <a:stretch>
            <a:fillRect/>
          </a:stretch>
        </p:blipFill>
        <p:spPr>
          <a:xfrm>
            <a:off x="3207522" y="2066737"/>
            <a:ext cx="971308" cy="545875"/>
          </a:xfrm>
          <a:prstGeom prst="rect">
            <a:avLst/>
          </a:prstGeom>
          <a:noFill/>
          <a:ln>
            <a:noFill/>
          </a:ln>
        </p:spPr>
      </p:pic>
      <p:pic>
        <p:nvPicPr>
          <p:cNvPr id="404" name="Google Shape;404;p63"/>
          <p:cNvPicPr preferRelativeResize="0"/>
          <p:nvPr/>
        </p:nvPicPr>
        <p:blipFill>
          <a:blip r:embed="rId10">
            <a:alphaModFix/>
          </a:blip>
          <a:stretch>
            <a:fillRect/>
          </a:stretch>
        </p:blipFill>
        <p:spPr>
          <a:xfrm>
            <a:off x="5535100" y="1633450"/>
            <a:ext cx="858100" cy="482250"/>
          </a:xfrm>
          <a:prstGeom prst="rect">
            <a:avLst/>
          </a:prstGeom>
          <a:noFill/>
          <a:ln>
            <a:noFill/>
          </a:ln>
        </p:spPr>
      </p:pic>
      <p:pic>
        <p:nvPicPr>
          <p:cNvPr id="405" name="Google Shape;405;p63"/>
          <p:cNvPicPr preferRelativeResize="0"/>
          <p:nvPr/>
        </p:nvPicPr>
        <p:blipFill>
          <a:blip r:embed="rId11">
            <a:alphaModFix/>
          </a:blip>
          <a:stretch>
            <a:fillRect/>
          </a:stretch>
        </p:blipFill>
        <p:spPr>
          <a:xfrm>
            <a:off x="2225528" y="2786843"/>
            <a:ext cx="822100" cy="549164"/>
          </a:xfrm>
          <a:prstGeom prst="rect">
            <a:avLst/>
          </a:prstGeom>
          <a:noFill/>
          <a:ln>
            <a:noFill/>
          </a:ln>
        </p:spPr>
      </p:pic>
      <p:pic>
        <p:nvPicPr>
          <p:cNvPr id="406" name="Google Shape;406;p63"/>
          <p:cNvPicPr preferRelativeResize="0"/>
          <p:nvPr/>
        </p:nvPicPr>
        <p:blipFill>
          <a:blip r:embed="rId12">
            <a:alphaModFix/>
          </a:blip>
          <a:stretch>
            <a:fillRect/>
          </a:stretch>
        </p:blipFill>
        <p:spPr>
          <a:xfrm>
            <a:off x="7264500" y="2115699"/>
            <a:ext cx="1592518" cy="1060625"/>
          </a:xfrm>
          <a:prstGeom prst="rect">
            <a:avLst/>
          </a:prstGeom>
          <a:noFill/>
          <a:ln>
            <a:noFill/>
          </a:ln>
        </p:spPr>
      </p:pic>
      <p:cxnSp>
        <p:nvCxnSpPr>
          <p:cNvPr id="407" name="Google Shape;407;p63"/>
          <p:cNvCxnSpPr>
            <a:stCxn id="396" idx="0"/>
            <a:endCxn id="402" idx="1"/>
          </p:cNvCxnSpPr>
          <p:nvPr/>
        </p:nvCxnSpPr>
        <p:spPr>
          <a:xfrm flipH="1" rot="10800000">
            <a:off x="6100649" y="1595251"/>
            <a:ext cx="1164000" cy="2416200"/>
          </a:xfrm>
          <a:prstGeom prst="straightConnector1">
            <a:avLst/>
          </a:prstGeom>
          <a:noFill/>
          <a:ln cap="flat" cmpd="sng" w="9525">
            <a:solidFill>
              <a:schemeClr val="dk2"/>
            </a:solidFill>
            <a:prstDash val="solid"/>
            <a:round/>
            <a:headEnd len="med" w="med" type="none"/>
            <a:tailEnd len="med" w="med" type="triangle"/>
          </a:ln>
        </p:spPr>
      </p:cxnSp>
      <p:cxnSp>
        <p:nvCxnSpPr>
          <p:cNvPr id="408" name="Google Shape;408;p63"/>
          <p:cNvCxnSpPr>
            <a:stCxn id="402" idx="0"/>
            <a:endCxn id="400" idx="3"/>
          </p:cNvCxnSpPr>
          <p:nvPr/>
        </p:nvCxnSpPr>
        <p:spPr>
          <a:xfrm rot="10800000">
            <a:off x="6639276" y="649600"/>
            <a:ext cx="1152600" cy="594300"/>
          </a:xfrm>
          <a:prstGeom prst="straightConnector1">
            <a:avLst/>
          </a:prstGeom>
          <a:noFill/>
          <a:ln cap="flat" cmpd="sng" w="9525">
            <a:solidFill>
              <a:schemeClr val="dk2"/>
            </a:solidFill>
            <a:prstDash val="solid"/>
            <a:round/>
            <a:headEnd len="med" w="med" type="none"/>
            <a:tailEnd len="med" w="med" type="triangle"/>
          </a:ln>
        </p:spPr>
      </p:cxnSp>
      <p:cxnSp>
        <p:nvCxnSpPr>
          <p:cNvPr id="409" name="Google Shape;409;p63"/>
          <p:cNvCxnSpPr>
            <a:stCxn id="400" idx="1"/>
            <a:endCxn id="403" idx="0"/>
          </p:cNvCxnSpPr>
          <p:nvPr/>
        </p:nvCxnSpPr>
        <p:spPr>
          <a:xfrm flipH="1">
            <a:off x="3693033" y="649613"/>
            <a:ext cx="1743000" cy="1417200"/>
          </a:xfrm>
          <a:prstGeom prst="straightConnector1">
            <a:avLst/>
          </a:prstGeom>
          <a:noFill/>
          <a:ln cap="flat" cmpd="sng" w="9525">
            <a:solidFill>
              <a:schemeClr val="dk2"/>
            </a:solidFill>
            <a:prstDash val="solid"/>
            <a:round/>
            <a:headEnd len="med" w="med" type="none"/>
            <a:tailEnd len="med" w="med" type="triangle"/>
          </a:ln>
        </p:spPr>
      </p:cxnSp>
      <p:cxnSp>
        <p:nvCxnSpPr>
          <p:cNvPr id="410" name="Google Shape;410;p63"/>
          <p:cNvCxnSpPr>
            <a:stCxn id="403" idx="1"/>
            <a:endCxn id="397" idx="3"/>
          </p:cNvCxnSpPr>
          <p:nvPr/>
        </p:nvCxnSpPr>
        <p:spPr>
          <a:xfrm rot="10800000">
            <a:off x="1251222" y="813275"/>
            <a:ext cx="1956300" cy="1526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4"/>
          <p:cNvSpPr txBox="1"/>
          <p:nvPr>
            <p:ph type="title"/>
          </p:nvPr>
        </p:nvSpPr>
        <p:spPr>
          <a:xfrm>
            <a:off x="490250" y="450150"/>
            <a:ext cx="63678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No one really knows who these attackers are, and we also barely look into that. </a:t>
            </a:r>
            <a:r>
              <a:rPr i="1" lang="en"/>
              <a:t>Sometimes the attacker is you, by the way</a:t>
            </a:r>
            <a:r>
              <a:rPr lang="en"/>
              <a: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65"/>
          <p:cNvPicPr preferRelativeResize="0"/>
          <p:nvPr/>
        </p:nvPicPr>
        <p:blipFill>
          <a:blip r:embed="rId3">
            <a:alphaModFix/>
          </a:blip>
          <a:stretch>
            <a:fillRect/>
          </a:stretch>
        </p:blipFill>
        <p:spPr>
          <a:xfrm>
            <a:off x="152400" y="152400"/>
            <a:ext cx="8299960"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66"/>
          <p:cNvPicPr preferRelativeResize="0"/>
          <p:nvPr/>
        </p:nvPicPr>
        <p:blipFill>
          <a:blip r:embed="rId3">
            <a:alphaModFix/>
          </a:blip>
          <a:stretch>
            <a:fillRect/>
          </a:stretch>
        </p:blipFill>
        <p:spPr>
          <a:xfrm>
            <a:off x="0" y="394575"/>
            <a:ext cx="9489699" cy="38839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still works, and will always work</a:t>
            </a:r>
            <a:endParaRPr/>
          </a:p>
        </p:txBody>
      </p:sp>
      <p:sp>
        <p:nvSpPr>
          <p:cNvPr id="431" name="Google Shape;431;p67"/>
          <p:cNvSpPr txBox="1"/>
          <p:nvPr>
            <p:ph idx="1" type="body"/>
          </p:nvPr>
        </p:nvSpPr>
        <p:spPr>
          <a:xfrm>
            <a:off x="311700" y="1152475"/>
            <a:ext cx="8520600" cy="4093800"/>
          </a:xfrm>
          <a:prstGeom prst="rect">
            <a:avLst/>
          </a:prstGeom>
        </p:spPr>
        <p:txBody>
          <a:bodyPr anchorCtr="0" anchor="t" bIns="91425" lIns="91425" spcFirstLastPara="1" rIns="91425" wrap="square" tIns="91425">
            <a:noAutofit/>
          </a:bodyPr>
          <a:lstStyle/>
          <a:p>
            <a:pPr indent="-368300" lvl="0" marL="457200" rtl="0" algn="l">
              <a:lnSpc>
                <a:spcPct val="95000"/>
              </a:lnSpc>
              <a:spcBef>
                <a:spcPts val="0"/>
              </a:spcBef>
              <a:spcAft>
                <a:spcPts val="0"/>
              </a:spcAft>
              <a:buSzPts val="2200"/>
              <a:buChar char="●"/>
            </a:pPr>
            <a:r>
              <a:rPr lang="en" sz="2200"/>
              <a:t>Software you don’t run also won’t get hacked</a:t>
            </a:r>
            <a:endParaRPr sz="2200"/>
          </a:p>
          <a:p>
            <a:pPr indent="-342900" lvl="1" marL="914400" rtl="0" algn="l">
              <a:lnSpc>
                <a:spcPct val="95000"/>
              </a:lnSpc>
              <a:spcBef>
                <a:spcPts val="0"/>
              </a:spcBef>
              <a:spcAft>
                <a:spcPts val="0"/>
              </a:spcAft>
              <a:buSzPts val="1800"/>
              <a:buChar char="○"/>
            </a:pPr>
            <a:r>
              <a:rPr lang="en" sz="1800"/>
              <a:t>Turn off old stuff</a:t>
            </a:r>
            <a:endParaRPr sz="1800"/>
          </a:p>
          <a:p>
            <a:pPr indent="-342900" lvl="1" marL="914400" rtl="0" algn="l">
              <a:lnSpc>
                <a:spcPct val="95000"/>
              </a:lnSpc>
              <a:spcBef>
                <a:spcPts val="0"/>
              </a:spcBef>
              <a:spcAft>
                <a:spcPts val="0"/>
              </a:spcAft>
              <a:buSzPts val="1800"/>
              <a:buChar char="○"/>
            </a:pPr>
            <a:r>
              <a:rPr lang="en" sz="1800"/>
              <a:t>Before starting something new, do you really need to?</a:t>
            </a:r>
            <a:endParaRPr sz="1800"/>
          </a:p>
          <a:p>
            <a:pPr indent="-368300" lvl="0" marL="457200" rtl="0" algn="l">
              <a:lnSpc>
                <a:spcPct val="95000"/>
              </a:lnSpc>
              <a:spcBef>
                <a:spcPts val="0"/>
              </a:spcBef>
              <a:spcAft>
                <a:spcPts val="0"/>
              </a:spcAft>
              <a:buSzPts val="2200"/>
              <a:buChar char="●"/>
            </a:pPr>
            <a:r>
              <a:rPr b="1" lang="en" sz="2200"/>
              <a:t>Stop using hardware/software that keeps being in the news</a:t>
            </a:r>
            <a:endParaRPr b="1" sz="2200"/>
          </a:p>
          <a:p>
            <a:pPr indent="-368300" lvl="0" marL="457200" rtl="0" algn="l">
              <a:lnSpc>
                <a:spcPct val="95000"/>
              </a:lnSpc>
              <a:spcBef>
                <a:spcPts val="0"/>
              </a:spcBef>
              <a:spcAft>
                <a:spcPts val="0"/>
              </a:spcAft>
              <a:buSzPts val="2200"/>
              <a:buChar char="●"/>
            </a:pPr>
            <a:r>
              <a:rPr lang="en" sz="2200"/>
              <a:t>Data you don’t have doesn’t get stolen</a:t>
            </a:r>
            <a:endParaRPr sz="2200"/>
          </a:p>
          <a:p>
            <a:pPr indent="-342900" lvl="1" marL="914400" rtl="0" algn="l">
              <a:lnSpc>
                <a:spcPct val="95000"/>
              </a:lnSpc>
              <a:spcBef>
                <a:spcPts val="0"/>
              </a:spcBef>
              <a:spcAft>
                <a:spcPts val="0"/>
              </a:spcAft>
              <a:buSzPts val="1800"/>
              <a:buChar char="○"/>
            </a:pPr>
            <a:r>
              <a:rPr lang="en" sz="1800"/>
              <a:t>Don’t gather it, don’t retain it</a:t>
            </a:r>
            <a:endParaRPr sz="1800"/>
          </a:p>
          <a:p>
            <a:pPr indent="-368300" lvl="0" marL="457200" rtl="0" algn="l">
              <a:lnSpc>
                <a:spcPct val="95000"/>
              </a:lnSpc>
              <a:spcBef>
                <a:spcPts val="0"/>
              </a:spcBef>
              <a:spcAft>
                <a:spcPts val="0"/>
              </a:spcAft>
              <a:buSzPts val="2200"/>
              <a:buChar char="●"/>
            </a:pPr>
            <a:r>
              <a:rPr lang="en" sz="2200"/>
              <a:t>Partners you don’t have also don’t get hacked</a:t>
            </a:r>
            <a:endParaRPr sz="2200"/>
          </a:p>
          <a:p>
            <a:pPr indent="-342900" lvl="1" marL="914400" rtl="0" algn="l">
              <a:lnSpc>
                <a:spcPct val="95000"/>
              </a:lnSpc>
              <a:spcBef>
                <a:spcPts val="0"/>
              </a:spcBef>
              <a:spcAft>
                <a:spcPts val="0"/>
              </a:spcAft>
              <a:buSzPts val="1800"/>
              <a:buChar char="○"/>
            </a:pPr>
            <a:r>
              <a:rPr lang="en" sz="1800"/>
              <a:t>Do you really need all that stuff tracking you?</a:t>
            </a:r>
            <a:endParaRPr sz="1800"/>
          </a:p>
          <a:p>
            <a:pPr indent="-368300" lvl="0" marL="457200" rtl="0" algn="l">
              <a:lnSpc>
                <a:spcPct val="95000"/>
              </a:lnSpc>
              <a:spcBef>
                <a:spcPts val="0"/>
              </a:spcBef>
              <a:spcAft>
                <a:spcPts val="0"/>
              </a:spcAft>
              <a:buSzPts val="2200"/>
              <a:buChar char="●"/>
            </a:pPr>
            <a:r>
              <a:rPr b="1" lang="en" sz="2200"/>
              <a:t>Permanent winners:</a:t>
            </a:r>
            <a:endParaRPr b="1" sz="2200"/>
          </a:p>
          <a:p>
            <a:pPr indent="-342900" lvl="1" marL="914400" rtl="0" algn="l">
              <a:lnSpc>
                <a:spcPct val="95000"/>
              </a:lnSpc>
              <a:spcBef>
                <a:spcPts val="0"/>
              </a:spcBef>
              <a:spcAft>
                <a:spcPts val="0"/>
              </a:spcAft>
              <a:buSzPts val="1800"/>
              <a:buChar char="○"/>
            </a:pPr>
            <a:r>
              <a:rPr b="1" lang="en" sz="1800"/>
              <a:t>Update PRONTO</a:t>
            </a:r>
            <a:endParaRPr b="1" sz="1800"/>
          </a:p>
          <a:p>
            <a:pPr indent="-342900" lvl="1" marL="914400" rtl="0" algn="l">
              <a:lnSpc>
                <a:spcPct val="95000"/>
              </a:lnSpc>
              <a:spcBef>
                <a:spcPts val="0"/>
              </a:spcBef>
              <a:spcAft>
                <a:spcPts val="0"/>
              </a:spcAft>
              <a:buSzPts val="1800"/>
              <a:buChar char="○"/>
            </a:pPr>
            <a:r>
              <a:rPr b="1" lang="en" sz="1800"/>
              <a:t>Two-factor auth everywhere</a:t>
            </a:r>
            <a:endParaRPr b="1" sz="1800"/>
          </a:p>
          <a:p>
            <a:pPr indent="-342900" lvl="1" marL="914400" rtl="0" algn="l">
              <a:lnSpc>
                <a:spcPct val="95000"/>
              </a:lnSpc>
              <a:spcBef>
                <a:spcPts val="0"/>
              </a:spcBef>
              <a:spcAft>
                <a:spcPts val="0"/>
              </a:spcAft>
              <a:buSzPts val="1800"/>
              <a:buChar char="○"/>
            </a:pPr>
            <a:r>
              <a:rPr b="1" lang="en" sz="1800"/>
              <a:t>Monitor, monitor, monitor</a:t>
            </a:r>
            <a:endParaRPr b="1" sz="1800"/>
          </a:p>
          <a:p>
            <a:pPr indent="-368300" lvl="0" marL="457200" rtl="0" algn="l">
              <a:lnSpc>
                <a:spcPct val="95000"/>
              </a:lnSpc>
              <a:spcBef>
                <a:spcPts val="0"/>
              </a:spcBef>
              <a:spcAft>
                <a:spcPts val="0"/>
              </a:spcAft>
              <a:buSzPts val="2200"/>
              <a:buChar char="●"/>
            </a:pPr>
            <a:r>
              <a:rPr b="1" lang="en" sz="2200"/>
              <a:t>Do not rely on fancy software/services for your security!</a:t>
            </a:r>
            <a:endParaRPr b="1" sz="2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Summarising</a:t>
            </a:r>
            <a:endParaRPr/>
          </a:p>
        </p:txBody>
      </p:sp>
      <p:sp>
        <p:nvSpPr>
          <p:cNvPr id="437" name="Google Shape;437;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state of IT security is super bad</a:t>
            </a:r>
            <a:endParaRPr/>
          </a:p>
          <a:p>
            <a:pPr indent="-317500" lvl="1" marL="914400" rtl="0" algn="l">
              <a:spcBef>
                <a:spcPts val="0"/>
              </a:spcBef>
              <a:spcAft>
                <a:spcPts val="0"/>
              </a:spcAft>
              <a:buSzPts val="1400"/>
              <a:buChar char="○"/>
            </a:pPr>
            <a:r>
              <a:rPr lang="en"/>
              <a:t>Yet accepted</a:t>
            </a:r>
            <a:endParaRPr/>
          </a:p>
          <a:p>
            <a:pPr indent="-317500" lvl="1" marL="914400" rtl="0" algn="l">
              <a:spcBef>
                <a:spcPts val="0"/>
              </a:spcBef>
              <a:spcAft>
                <a:spcPts val="0"/>
              </a:spcAft>
              <a:buSzPts val="1400"/>
              <a:buChar char="○"/>
            </a:pPr>
            <a:r>
              <a:rPr lang="en"/>
              <a:t>We can’t practically secure anything anymore</a:t>
            </a:r>
            <a:endParaRPr/>
          </a:p>
          <a:p>
            <a:pPr indent="-342900" lvl="0" marL="457200" rtl="0" algn="l">
              <a:spcBef>
                <a:spcPts val="0"/>
              </a:spcBef>
              <a:spcAft>
                <a:spcPts val="0"/>
              </a:spcAft>
              <a:buSzPts val="1800"/>
              <a:buChar char="●"/>
            </a:pPr>
            <a:r>
              <a:rPr lang="en"/>
              <a:t>More and more dangerous/vital technology moving to normal computers</a:t>
            </a:r>
            <a:endParaRPr/>
          </a:p>
          <a:p>
            <a:pPr indent="-317500" lvl="1" marL="914400" rtl="0" algn="l">
              <a:spcBef>
                <a:spcPts val="0"/>
              </a:spcBef>
              <a:spcAft>
                <a:spcPts val="0"/>
              </a:spcAft>
              <a:buSzPts val="1400"/>
              <a:buChar char="○"/>
            </a:pPr>
            <a:r>
              <a:rPr lang="en"/>
              <a:t>Which we then outsource</a:t>
            </a:r>
            <a:endParaRPr/>
          </a:p>
          <a:p>
            <a:pPr indent="-342900" lvl="0" marL="457200" rtl="0" algn="l">
              <a:spcBef>
                <a:spcPts val="0"/>
              </a:spcBef>
              <a:spcAft>
                <a:spcPts val="0"/>
              </a:spcAft>
              <a:buSzPts val="1800"/>
              <a:buChar char="●"/>
            </a:pPr>
            <a:r>
              <a:rPr lang="en"/>
              <a:t>The current </a:t>
            </a:r>
            <a:r>
              <a:rPr lang="en"/>
              <a:t>compliance</a:t>
            </a:r>
            <a:r>
              <a:rPr lang="en"/>
              <a:t> driven policies are not going to solve this</a:t>
            </a:r>
            <a:endParaRPr/>
          </a:p>
          <a:p>
            <a:pPr indent="-317500" lvl="1" marL="914400" rtl="0" algn="l">
              <a:spcBef>
                <a:spcPts val="0"/>
              </a:spcBef>
              <a:spcAft>
                <a:spcPts val="0"/>
              </a:spcAft>
              <a:buSzPts val="1400"/>
              <a:buChar char="○"/>
            </a:pPr>
            <a:r>
              <a:rPr lang="en"/>
              <a:t>Nor is additional security software</a:t>
            </a:r>
            <a:endParaRPr/>
          </a:p>
          <a:p>
            <a:pPr indent="-317500" lvl="1" marL="914400" rtl="0" algn="l">
              <a:spcBef>
                <a:spcPts val="0"/>
              </a:spcBef>
              <a:spcAft>
                <a:spcPts val="0"/>
              </a:spcAft>
              <a:buSzPts val="1400"/>
              <a:buChar char="○"/>
            </a:pPr>
            <a:r>
              <a:rPr lang="en"/>
              <a:t>We need better software</a:t>
            </a:r>
            <a:endParaRPr/>
          </a:p>
          <a:p>
            <a:pPr indent="-342900" lvl="0" marL="457200" rtl="0" algn="l">
              <a:spcBef>
                <a:spcPts val="0"/>
              </a:spcBef>
              <a:spcAft>
                <a:spcPts val="0"/>
              </a:spcAft>
              <a:buSzPts val="1800"/>
              <a:buChar char="●"/>
            </a:pPr>
            <a:r>
              <a:rPr lang="en"/>
              <a:t>Best practices continue to work</a:t>
            </a:r>
            <a:endParaRPr/>
          </a:p>
          <a:p>
            <a:pPr indent="-342900" lvl="0" marL="457200" rtl="0" algn="l">
              <a:spcBef>
                <a:spcPts val="0"/>
              </a:spcBef>
              <a:spcAft>
                <a:spcPts val="0"/>
              </a:spcAft>
              <a:buSzPts val="1800"/>
              <a:buChar char="●"/>
            </a:pPr>
            <a:r>
              <a:rPr lang="en"/>
              <a:t>Good luck!</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9"/>
          <p:cNvSpPr txBox="1"/>
          <p:nvPr>
            <p:ph type="ctrTitle"/>
          </p:nvPr>
        </p:nvSpPr>
        <p:spPr>
          <a:xfrm>
            <a:off x="311700" y="73550"/>
            <a:ext cx="8520600" cy="97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The tremendously bad state of cybersecurity</a:t>
            </a:r>
            <a:endParaRPr sz="3080"/>
          </a:p>
          <a:p>
            <a:pPr indent="0" lvl="0" marL="0" rtl="0" algn="ctr">
              <a:spcBef>
                <a:spcPts val="0"/>
              </a:spcBef>
              <a:spcAft>
                <a:spcPts val="0"/>
              </a:spcAft>
              <a:buSzPts val="990"/>
              <a:buNone/>
            </a:pPr>
            <a:r>
              <a:rPr i="1" lang="en" sz="2080"/>
              <a:t>Who is hacking us, why, and how did this happen?</a:t>
            </a:r>
            <a:endParaRPr i="1" sz="2080"/>
          </a:p>
        </p:txBody>
      </p:sp>
      <p:sp>
        <p:nvSpPr>
          <p:cNvPr id="443" name="Google Shape;443;p69"/>
          <p:cNvSpPr txBox="1"/>
          <p:nvPr>
            <p:ph idx="1" type="subTitle"/>
          </p:nvPr>
        </p:nvSpPr>
        <p:spPr>
          <a:xfrm>
            <a:off x="311700" y="929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Bert Hubert</a:t>
            </a:r>
            <a:endParaRPr/>
          </a:p>
          <a:p>
            <a:pPr indent="0" lvl="0" marL="0" rtl="0" algn="ctr">
              <a:spcBef>
                <a:spcPts val="0"/>
              </a:spcBef>
              <a:spcAft>
                <a:spcPts val="0"/>
              </a:spcAft>
              <a:buNone/>
            </a:pPr>
            <a:r>
              <a:rPr lang="en"/>
              <a:t>bert@hubertnet.nl</a:t>
            </a:r>
            <a:endParaRPr/>
          </a:p>
        </p:txBody>
      </p:sp>
      <p:pic>
        <p:nvPicPr>
          <p:cNvPr id="444" name="Google Shape;444;p69"/>
          <p:cNvPicPr preferRelativeResize="0"/>
          <p:nvPr/>
        </p:nvPicPr>
        <p:blipFill>
          <a:blip r:embed="rId3">
            <a:alphaModFix/>
          </a:blip>
          <a:stretch>
            <a:fillRect/>
          </a:stretch>
        </p:blipFill>
        <p:spPr>
          <a:xfrm>
            <a:off x="2892562" y="1656100"/>
            <a:ext cx="3358876" cy="3358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 where are we?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0" y="0"/>
            <a:ext cx="829160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152400" y="152400"/>
            <a:ext cx="8839199" cy="43434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0" y="0"/>
            <a:ext cx="8644120"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